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06" r:id="rId3"/>
  </p:sldMasterIdLst>
  <p:notesMasterIdLst>
    <p:notesMasterId r:id="rId5"/>
  </p:notesMasterIdLst>
  <p:sldIdLst>
    <p:sldId id="256" r:id="rId4"/>
    <p:sldId id="260" r:id="rId6"/>
    <p:sldId id="261" r:id="rId7"/>
    <p:sldId id="267" r:id="rId8"/>
    <p:sldId id="289" r:id="rId9"/>
    <p:sldId id="291" r:id="rId10"/>
    <p:sldId id="268" r:id="rId11"/>
    <p:sldId id="292" r:id="rId12"/>
    <p:sldId id="290" r:id="rId13"/>
    <p:sldId id="264" r:id="rId14"/>
    <p:sldId id="293" r:id="rId15"/>
    <p:sldId id="294" r:id="rId16"/>
    <p:sldId id="295" r:id="rId17"/>
    <p:sldId id="296" r:id="rId18"/>
    <p:sldId id="273" r:id="rId19"/>
    <p:sldId id="287" r:id="rId20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8B71"/>
    <a:srgbClr val="787481"/>
    <a:srgbClr val="CBBFD3"/>
    <a:srgbClr val="EDE5FA"/>
    <a:srgbClr val="A9A6AA"/>
    <a:srgbClr val="DACAB0"/>
    <a:srgbClr val="C7B8A6"/>
    <a:srgbClr val="B6B1A5"/>
    <a:srgbClr val="A2998A"/>
    <a:srgbClr val="9EA9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12" autoAdjust="0"/>
    <p:restoredTop sz="96233" autoAdjust="0"/>
  </p:normalViewPr>
  <p:slideViewPr>
    <p:cSldViewPr snapToGrid="0" showGuides="1">
      <p:cViewPr varScale="1">
        <p:scale>
          <a:sx n="63" d="100"/>
          <a:sy n="63" d="100"/>
        </p:scale>
        <p:origin x="56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4" Type="http://schemas.openxmlformats.org/officeDocument/2006/relationships/tags" Target="tags/tag9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jiaoy\Desktop\&#26032;&#24314;%20Microsoft%20Excel%20&#24037;&#20316;&#34920;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400" dirty="0"/>
              <a:t>边境小额贸易总值表（单位：亿人民币）</a:t>
            </a:r>
            <a:endParaRPr lang="zh-CN" altLang="en-US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Sheet1!$A$15</c:f>
              <c:strCache>
                <c:ptCount val="1"/>
                <c:pt idx="0">
                  <c:v>进出口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Sheet1!$B$14:$D$14</c:f>
              <c:strCache>
                <c:ptCount val="3"/>
                <c:pt idx="0">
                  <c:v>2020年</c:v>
                </c:pt>
                <c:pt idx="1">
                  <c:v>2021年</c:v>
                </c:pt>
                <c:pt idx="2">
                  <c:v>2022年</c:v>
                </c:pt>
              </c:strCache>
            </c:strRef>
          </c:cat>
          <c:val>
            <c:numRef>
              <c:f>Sheet1!$B$15:$D$15</c:f>
              <c:numCache>
                <c:formatCode>General</c:formatCode>
                <c:ptCount val="3"/>
                <c:pt idx="0">
                  <c:v>2479</c:v>
                </c:pt>
                <c:pt idx="1">
                  <c:v>2517</c:v>
                </c:pt>
                <c:pt idx="2">
                  <c:v>3307</c:v>
                </c:pt>
              </c:numCache>
            </c:numRef>
          </c:val>
        </c:ser>
        <c:ser>
          <c:idx val="1"/>
          <c:order val="1"/>
          <c:tx>
            <c:strRef>
              <c:f>Sheet1!$A$16</c:f>
              <c:strCache>
                <c:ptCount val="1"/>
                <c:pt idx="0">
                  <c:v>出口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Sheet1!$B$14:$D$14</c:f>
              <c:strCache>
                <c:ptCount val="3"/>
                <c:pt idx="0">
                  <c:v>2020年</c:v>
                </c:pt>
                <c:pt idx="1">
                  <c:v>2021年</c:v>
                </c:pt>
                <c:pt idx="2">
                  <c:v>2022年</c:v>
                </c:pt>
              </c:strCache>
            </c:strRef>
          </c:cat>
          <c:val>
            <c:numRef>
              <c:f>Sheet1!$B$16:$D$16</c:f>
              <c:numCache>
                <c:formatCode>General</c:formatCode>
                <c:ptCount val="3"/>
                <c:pt idx="0">
                  <c:v>1921</c:v>
                </c:pt>
                <c:pt idx="1">
                  <c:v>2066</c:v>
                </c:pt>
                <c:pt idx="2">
                  <c:v>2481</c:v>
                </c:pt>
              </c:numCache>
            </c:numRef>
          </c:val>
        </c:ser>
        <c:ser>
          <c:idx val="2"/>
          <c:order val="2"/>
          <c:tx>
            <c:strRef>
              <c:f>Sheet1!$A$17</c:f>
              <c:strCache>
                <c:ptCount val="1"/>
                <c:pt idx="0">
                  <c:v>进口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Sheet1!$B$14:$D$14</c:f>
              <c:strCache>
                <c:ptCount val="3"/>
                <c:pt idx="0">
                  <c:v>2020年</c:v>
                </c:pt>
                <c:pt idx="1">
                  <c:v>2021年</c:v>
                </c:pt>
                <c:pt idx="2">
                  <c:v>2022年</c:v>
                </c:pt>
              </c:strCache>
            </c:strRef>
          </c:cat>
          <c:val>
            <c:numRef>
              <c:f>Sheet1!$B$17:$D$17</c:f>
              <c:numCache>
                <c:formatCode>General</c:formatCode>
                <c:ptCount val="3"/>
                <c:pt idx="0">
                  <c:v>558</c:v>
                </c:pt>
                <c:pt idx="1">
                  <c:v>450</c:v>
                </c:pt>
                <c:pt idx="2">
                  <c:v>526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6310544"/>
        <c:axId val="608427856"/>
      </c:barChart>
      <c:catAx>
        <c:axId val="57631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08427856"/>
        <c:crosses val="autoZero"/>
        <c:auto val="1"/>
        <c:lblAlgn val="ctr"/>
        <c:lblOffset val="100"/>
        <c:noMultiLvlLbl val="0"/>
      </c:catAx>
      <c:valAx>
        <c:axId val="60842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zh-CN"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 sz="2000"/>
                  <a:t>贸易总值</a:t>
                </a:r>
                <a:endParaRPr lang="zh-CN" altLang="en-US" sz="20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7631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EDD5E-6509-4D09-AC96-7FDE125DB65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C727A-B2B2-4D08-AD9A-FA974B92E35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2989944" cy="6858000"/>
          </a:xfrm>
          <a:prstGeom prst="rect">
            <a:avLst/>
          </a:prstGeom>
          <a:solidFill>
            <a:srgbClr val="7C8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3067351" y="0"/>
            <a:ext cx="2989944" cy="6858000"/>
          </a:xfrm>
          <a:prstGeom prst="rect">
            <a:avLst/>
          </a:prstGeom>
          <a:solidFill>
            <a:srgbClr val="98A3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6134703" y="0"/>
            <a:ext cx="2989944" cy="6858000"/>
          </a:xfrm>
          <a:prstGeom prst="rect">
            <a:avLst/>
          </a:prstGeom>
          <a:solidFill>
            <a:srgbClr val="B7C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9202056" y="0"/>
            <a:ext cx="2989944" cy="6858000"/>
          </a:xfrm>
          <a:prstGeom prst="rect">
            <a:avLst/>
          </a:prstGeom>
          <a:solidFill>
            <a:srgbClr val="E1E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2989944" cy="6858000"/>
          </a:xfrm>
          <a:prstGeom prst="rect">
            <a:avLst/>
          </a:prstGeom>
          <a:solidFill>
            <a:srgbClr val="7C8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3067351" y="0"/>
            <a:ext cx="2989944" cy="6858000"/>
          </a:xfrm>
          <a:prstGeom prst="rect">
            <a:avLst/>
          </a:prstGeom>
          <a:solidFill>
            <a:srgbClr val="98A3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6134703" y="0"/>
            <a:ext cx="2989944" cy="6858000"/>
          </a:xfrm>
          <a:prstGeom prst="rect">
            <a:avLst/>
          </a:prstGeom>
          <a:solidFill>
            <a:srgbClr val="B7C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9202056" y="0"/>
            <a:ext cx="2989944" cy="6858000"/>
          </a:xfrm>
          <a:prstGeom prst="rect">
            <a:avLst/>
          </a:prstGeom>
          <a:solidFill>
            <a:srgbClr val="E1E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314526" y="312036"/>
            <a:ext cx="11562948" cy="6233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1" y="0"/>
            <a:ext cx="2989944" cy="6858000"/>
          </a:xfrm>
          <a:prstGeom prst="rect">
            <a:avLst/>
          </a:prstGeom>
          <a:solidFill>
            <a:srgbClr val="9EA9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3067351" y="0"/>
            <a:ext cx="2989944" cy="6858000"/>
          </a:xfrm>
          <a:prstGeom prst="rect">
            <a:avLst/>
          </a:prstGeom>
          <a:solidFill>
            <a:srgbClr val="9EA4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6134703" y="0"/>
            <a:ext cx="2989944" cy="6858000"/>
          </a:xfrm>
          <a:prstGeom prst="rect">
            <a:avLst/>
          </a:prstGeom>
          <a:solidFill>
            <a:srgbClr val="B0B0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9202056" y="0"/>
            <a:ext cx="2989944" cy="6858000"/>
          </a:xfrm>
          <a:prstGeom prst="rect">
            <a:avLst/>
          </a:prstGeom>
          <a:solidFill>
            <a:srgbClr val="C3C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1" y="0"/>
            <a:ext cx="2989944" cy="6858000"/>
          </a:xfrm>
          <a:prstGeom prst="rect">
            <a:avLst/>
          </a:prstGeom>
          <a:solidFill>
            <a:srgbClr val="9EA9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3067351" y="0"/>
            <a:ext cx="2989944" cy="6858000"/>
          </a:xfrm>
          <a:prstGeom prst="rect">
            <a:avLst/>
          </a:prstGeom>
          <a:solidFill>
            <a:srgbClr val="9EA4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6134703" y="0"/>
            <a:ext cx="2989944" cy="6858000"/>
          </a:xfrm>
          <a:prstGeom prst="rect">
            <a:avLst/>
          </a:prstGeom>
          <a:solidFill>
            <a:srgbClr val="B0B0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9202056" y="0"/>
            <a:ext cx="2989944" cy="6858000"/>
          </a:xfrm>
          <a:prstGeom prst="rect">
            <a:avLst/>
          </a:prstGeom>
          <a:solidFill>
            <a:srgbClr val="C3C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314526" y="312036"/>
            <a:ext cx="11562948" cy="6233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2989944" cy="6858000"/>
          </a:xfrm>
          <a:prstGeom prst="rect">
            <a:avLst/>
          </a:prstGeom>
          <a:solidFill>
            <a:srgbClr val="A29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3067351" y="0"/>
            <a:ext cx="2989944" cy="6858000"/>
          </a:xfrm>
          <a:prstGeom prst="rect">
            <a:avLst/>
          </a:prstGeom>
          <a:solidFill>
            <a:srgbClr val="B6B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6134703" y="0"/>
            <a:ext cx="2989944" cy="6858000"/>
          </a:xfrm>
          <a:prstGeom prst="rect">
            <a:avLst/>
          </a:prstGeom>
          <a:solidFill>
            <a:srgbClr val="C7B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202056" y="0"/>
            <a:ext cx="2989944" cy="6858000"/>
          </a:xfrm>
          <a:prstGeom prst="rect">
            <a:avLst/>
          </a:prstGeom>
          <a:solidFill>
            <a:srgbClr val="DAC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  <a:endParaRPr lang="en-US" altLang="zh-CN" sz="100" dirty="0">
              <a:solidFill>
                <a:schemeClr val="tx1">
                  <a:alpha val="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2989944" cy="6858000"/>
          </a:xfrm>
          <a:prstGeom prst="rect">
            <a:avLst/>
          </a:prstGeom>
          <a:solidFill>
            <a:srgbClr val="A29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3067351" y="0"/>
            <a:ext cx="2989944" cy="6858000"/>
          </a:xfrm>
          <a:prstGeom prst="rect">
            <a:avLst/>
          </a:prstGeom>
          <a:solidFill>
            <a:srgbClr val="B6B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6134703" y="0"/>
            <a:ext cx="2989944" cy="6858000"/>
          </a:xfrm>
          <a:prstGeom prst="rect">
            <a:avLst/>
          </a:prstGeom>
          <a:solidFill>
            <a:srgbClr val="C7B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202056" y="0"/>
            <a:ext cx="2989944" cy="6858000"/>
          </a:xfrm>
          <a:prstGeom prst="rect">
            <a:avLst/>
          </a:prstGeom>
          <a:solidFill>
            <a:srgbClr val="DAC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314526" y="312036"/>
            <a:ext cx="11562948" cy="6233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2989944" cy="6858000"/>
          </a:xfrm>
          <a:prstGeom prst="rect">
            <a:avLst/>
          </a:prstGeom>
          <a:solidFill>
            <a:srgbClr val="787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3067351" y="0"/>
            <a:ext cx="2989944" cy="6858000"/>
          </a:xfrm>
          <a:prstGeom prst="rect">
            <a:avLst/>
          </a:prstGeom>
          <a:solidFill>
            <a:srgbClr val="A9A6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6134703" y="0"/>
            <a:ext cx="2989944" cy="6858000"/>
          </a:xfrm>
          <a:prstGeom prst="rect">
            <a:avLst/>
          </a:prstGeom>
          <a:solidFill>
            <a:srgbClr val="CBB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202056" y="0"/>
            <a:ext cx="2989944" cy="6858000"/>
          </a:xfrm>
          <a:prstGeom prst="rect">
            <a:avLst/>
          </a:prstGeom>
          <a:solidFill>
            <a:srgbClr val="EDE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2989944" cy="6858000"/>
          </a:xfrm>
          <a:prstGeom prst="rect">
            <a:avLst/>
          </a:prstGeom>
          <a:solidFill>
            <a:srgbClr val="787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3067351" y="0"/>
            <a:ext cx="2989944" cy="6858000"/>
          </a:xfrm>
          <a:prstGeom prst="rect">
            <a:avLst/>
          </a:prstGeom>
          <a:solidFill>
            <a:srgbClr val="A9A6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6134703" y="0"/>
            <a:ext cx="2989944" cy="6858000"/>
          </a:xfrm>
          <a:prstGeom prst="rect">
            <a:avLst/>
          </a:prstGeom>
          <a:solidFill>
            <a:srgbClr val="CBB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202056" y="0"/>
            <a:ext cx="2989944" cy="6858000"/>
          </a:xfrm>
          <a:prstGeom prst="rect">
            <a:avLst/>
          </a:prstGeom>
          <a:solidFill>
            <a:srgbClr val="EDE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314526" y="312036"/>
            <a:ext cx="11562948" cy="6233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-1" y="0"/>
            <a:ext cx="2989944" cy="6858000"/>
          </a:xfrm>
          <a:prstGeom prst="rect">
            <a:avLst/>
          </a:prstGeom>
          <a:solidFill>
            <a:srgbClr val="7C8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3067351" y="0"/>
            <a:ext cx="2989944" cy="6858000"/>
          </a:xfrm>
          <a:prstGeom prst="rect">
            <a:avLst/>
          </a:prstGeom>
          <a:solidFill>
            <a:srgbClr val="9EA9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6134703" y="0"/>
            <a:ext cx="2989944" cy="6858000"/>
          </a:xfrm>
          <a:prstGeom prst="rect">
            <a:avLst/>
          </a:prstGeom>
          <a:solidFill>
            <a:srgbClr val="A29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9202056" y="0"/>
            <a:ext cx="2989944" cy="6858000"/>
          </a:xfrm>
          <a:prstGeom prst="rect">
            <a:avLst/>
          </a:prstGeom>
          <a:solidFill>
            <a:srgbClr val="787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8" Type="http://schemas.openxmlformats.org/officeDocument/2006/relationships/theme" Target="../theme/theme1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55" Type="http://schemas.openxmlformats.org/officeDocument/2006/relationships/slideLayout" Target="../slideLayouts/slideLayout55.xml"/><Relationship Id="rId54" Type="http://schemas.openxmlformats.org/officeDocument/2006/relationships/slideLayout" Target="../slideLayouts/slideLayout54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.xml"/><Relationship Id="rId49" Type="http://schemas.openxmlformats.org/officeDocument/2006/relationships/slideLayout" Target="../slideLayouts/slideLayout49.xml"/><Relationship Id="rId48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47.xml"/><Relationship Id="rId46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45.xml"/><Relationship Id="rId44" Type="http://schemas.openxmlformats.org/officeDocument/2006/relationships/slideLayout" Target="../slideLayouts/slideLayout44.xml"/><Relationship Id="rId43" Type="http://schemas.openxmlformats.org/officeDocument/2006/relationships/slideLayout" Target="../slideLayouts/slideLayout43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892624" y="736600"/>
            <a:ext cx="10406743" cy="538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-210411" y="2403879"/>
            <a:ext cx="12474999" cy="4416484"/>
            <a:chOff x="850274" y="4702628"/>
            <a:chExt cx="12474999" cy="4416484"/>
          </a:xfrm>
        </p:grpSpPr>
        <p:sp>
          <p:nvSpPr>
            <p:cNvPr id="12" name="矩形 10"/>
            <p:cNvSpPr/>
            <p:nvPr/>
          </p:nvSpPr>
          <p:spPr>
            <a:xfrm rot="1800000">
              <a:off x="850274" y="7513404"/>
              <a:ext cx="12474999" cy="1605708"/>
            </a:xfrm>
            <a:custGeom>
              <a:avLst/>
              <a:gdLst>
                <a:gd name="connsiteX0" fmla="*/ 0 w 13677900"/>
                <a:gd name="connsiteY0" fmla="*/ 0 h 1587113"/>
                <a:gd name="connsiteX1" fmla="*/ 13677900 w 13677900"/>
                <a:gd name="connsiteY1" fmla="*/ 0 h 1587113"/>
                <a:gd name="connsiteX2" fmla="*/ 13677900 w 13677900"/>
                <a:gd name="connsiteY2" fmla="*/ 1587113 h 1587113"/>
                <a:gd name="connsiteX3" fmla="*/ 0 w 13677900"/>
                <a:gd name="connsiteY3" fmla="*/ 1587113 h 1587113"/>
                <a:gd name="connsiteX4" fmla="*/ 0 w 13677900"/>
                <a:gd name="connsiteY4" fmla="*/ 0 h 1587113"/>
                <a:gd name="connsiteX0-1" fmla="*/ 0 w 13677900"/>
                <a:gd name="connsiteY0-2" fmla="*/ 0 h 1587113"/>
                <a:gd name="connsiteX1-3" fmla="*/ 1620651 w 13677900"/>
                <a:gd name="connsiteY1-4" fmla="*/ 6988 h 1587113"/>
                <a:gd name="connsiteX2-5" fmla="*/ 13677900 w 13677900"/>
                <a:gd name="connsiteY2-6" fmla="*/ 0 h 1587113"/>
                <a:gd name="connsiteX3-7" fmla="*/ 13677900 w 13677900"/>
                <a:gd name="connsiteY3-8" fmla="*/ 1587113 h 1587113"/>
                <a:gd name="connsiteX4-9" fmla="*/ 0 w 13677900"/>
                <a:gd name="connsiteY4-10" fmla="*/ 1587113 h 1587113"/>
                <a:gd name="connsiteX5" fmla="*/ 0 w 13677900"/>
                <a:gd name="connsiteY5" fmla="*/ 0 h 1587113"/>
                <a:gd name="connsiteX0-11" fmla="*/ 0 w 13677900"/>
                <a:gd name="connsiteY0-12" fmla="*/ 0 h 1605708"/>
                <a:gd name="connsiteX1-13" fmla="*/ 1620651 w 13677900"/>
                <a:gd name="connsiteY1-14" fmla="*/ 6988 h 1605708"/>
                <a:gd name="connsiteX2-15" fmla="*/ 13677900 w 13677900"/>
                <a:gd name="connsiteY2-16" fmla="*/ 0 h 1605708"/>
                <a:gd name="connsiteX3-17" fmla="*/ 13677900 w 13677900"/>
                <a:gd name="connsiteY3-18" fmla="*/ 1587113 h 1605708"/>
                <a:gd name="connsiteX4-19" fmla="*/ 1202901 w 13677900"/>
                <a:gd name="connsiteY4-20" fmla="*/ 1605708 h 1605708"/>
                <a:gd name="connsiteX5-21" fmla="*/ 0 w 13677900"/>
                <a:gd name="connsiteY5-22" fmla="*/ 1587113 h 1605708"/>
                <a:gd name="connsiteX6" fmla="*/ 0 w 13677900"/>
                <a:gd name="connsiteY6" fmla="*/ 0 h 1605708"/>
                <a:gd name="connsiteX0-23" fmla="*/ 0 w 13677900"/>
                <a:gd name="connsiteY0-24" fmla="*/ 0 h 1605708"/>
                <a:gd name="connsiteX1-25" fmla="*/ 1620651 w 13677900"/>
                <a:gd name="connsiteY1-26" fmla="*/ 6988 h 1605708"/>
                <a:gd name="connsiteX2-27" fmla="*/ 13677900 w 13677900"/>
                <a:gd name="connsiteY2-28" fmla="*/ 0 h 1605708"/>
                <a:gd name="connsiteX3-29" fmla="*/ 13677900 w 13677900"/>
                <a:gd name="connsiteY3-30" fmla="*/ 1587113 h 1605708"/>
                <a:gd name="connsiteX4-31" fmla="*/ 1202901 w 13677900"/>
                <a:gd name="connsiteY4-32" fmla="*/ 1605708 h 1605708"/>
                <a:gd name="connsiteX5-33" fmla="*/ 0 w 13677900"/>
                <a:gd name="connsiteY5-34" fmla="*/ 0 h 1605708"/>
                <a:gd name="connsiteX0-35" fmla="*/ 0 w 12474999"/>
                <a:gd name="connsiteY0-36" fmla="*/ 1605708 h 1605708"/>
                <a:gd name="connsiteX1-37" fmla="*/ 417750 w 12474999"/>
                <a:gd name="connsiteY1-38" fmla="*/ 6988 h 1605708"/>
                <a:gd name="connsiteX2-39" fmla="*/ 12474999 w 12474999"/>
                <a:gd name="connsiteY2-40" fmla="*/ 0 h 1605708"/>
                <a:gd name="connsiteX3-41" fmla="*/ 12474999 w 12474999"/>
                <a:gd name="connsiteY3-42" fmla="*/ 1587113 h 1605708"/>
                <a:gd name="connsiteX4-43" fmla="*/ 0 w 12474999"/>
                <a:gd name="connsiteY4-44" fmla="*/ 1605708 h 16057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474999" h="1605708">
                  <a:moveTo>
                    <a:pt x="0" y="1605708"/>
                  </a:moveTo>
                  <a:lnTo>
                    <a:pt x="417750" y="6988"/>
                  </a:lnTo>
                  <a:lnTo>
                    <a:pt x="12474999" y="0"/>
                  </a:lnTo>
                  <a:lnTo>
                    <a:pt x="12474999" y="1587113"/>
                  </a:lnTo>
                  <a:lnTo>
                    <a:pt x="0" y="160570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alpha val="40000"/>
                  </a:schemeClr>
                </a:gs>
                <a:gs pos="84600">
                  <a:schemeClr val="bg1">
                    <a:lumMod val="95000"/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269995" y="4702628"/>
              <a:ext cx="1190171" cy="11901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727197" y="2403879"/>
            <a:ext cx="8737598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dirty="0">
                <a:solidFill>
                  <a:srgbClr val="66626D"/>
                </a:solidFill>
                <a:cs typeface="+mn-ea"/>
                <a:sym typeface="+mn-lt"/>
              </a:rPr>
              <a:t>边境口岸与边境</a:t>
            </a:r>
            <a:r>
              <a:rPr lang="zh-CN" altLang="en-US" sz="7200" dirty="0">
                <a:solidFill>
                  <a:srgbClr val="66626D"/>
                </a:solidFill>
                <a:cs typeface="+mn-ea"/>
                <a:sym typeface="+mn-lt"/>
              </a:rPr>
              <a:t>贸易</a:t>
            </a:r>
            <a:endParaRPr lang="zh-CN" altLang="en-US" sz="6600" dirty="0">
              <a:solidFill>
                <a:srgbClr val="66626D"/>
              </a:solidFill>
              <a:cs typeface="+mn-ea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2788916" y="3768140"/>
            <a:ext cx="66141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1198534" y="502206"/>
            <a:ext cx="13425710" cy="4091928"/>
            <a:chOff x="1697108" y="1219199"/>
            <a:chExt cx="13425710" cy="4091928"/>
          </a:xfrm>
        </p:grpSpPr>
        <p:sp>
          <p:nvSpPr>
            <p:cNvPr id="16" name="矩形 9"/>
            <p:cNvSpPr/>
            <p:nvPr/>
          </p:nvSpPr>
          <p:spPr>
            <a:xfrm rot="1800000">
              <a:off x="1697108" y="4403586"/>
              <a:ext cx="13425710" cy="907541"/>
            </a:xfrm>
            <a:custGeom>
              <a:avLst/>
              <a:gdLst>
                <a:gd name="connsiteX0" fmla="*/ 0 w 13677900"/>
                <a:gd name="connsiteY0" fmla="*/ 0 h 897257"/>
                <a:gd name="connsiteX1" fmla="*/ 13677900 w 13677900"/>
                <a:gd name="connsiteY1" fmla="*/ 0 h 897257"/>
                <a:gd name="connsiteX2" fmla="*/ 13677900 w 13677900"/>
                <a:gd name="connsiteY2" fmla="*/ 897257 h 897257"/>
                <a:gd name="connsiteX3" fmla="*/ 0 w 13677900"/>
                <a:gd name="connsiteY3" fmla="*/ 897257 h 897257"/>
                <a:gd name="connsiteX4" fmla="*/ 0 w 13677900"/>
                <a:gd name="connsiteY4" fmla="*/ 0 h 897257"/>
                <a:gd name="connsiteX0-1" fmla="*/ 0 w 13677900"/>
                <a:gd name="connsiteY0-2" fmla="*/ 0 h 897257"/>
                <a:gd name="connsiteX1-3" fmla="*/ 13677900 w 13677900"/>
                <a:gd name="connsiteY1-4" fmla="*/ 0 h 897257"/>
                <a:gd name="connsiteX2-5" fmla="*/ 13677900 w 13677900"/>
                <a:gd name="connsiteY2-6" fmla="*/ 897257 h 897257"/>
                <a:gd name="connsiteX3-7" fmla="*/ 252190 w 13677900"/>
                <a:gd name="connsiteY3-8" fmla="*/ 892550 h 897257"/>
                <a:gd name="connsiteX4-9" fmla="*/ 0 w 13677900"/>
                <a:gd name="connsiteY4-10" fmla="*/ 897257 h 897257"/>
                <a:gd name="connsiteX5" fmla="*/ 0 w 13677900"/>
                <a:gd name="connsiteY5" fmla="*/ 0 h 897257"/>
                <a:gd name="connsiteX0-11" fmla="*/ 0 w 13677900"/>
                <a:gd name="connsiteY0-12" fmla="*/ 10284 h 907541"/>
                <a:gd name="connsiteX1-13" fmla="*/ 451603 w 13677900"/>
                <a:gd name="connsiteY1-14" fmla="*/ 0 h 907541"/>
                <a:gd name="connsiteX2-15" fmla="*/ 13677900 w 13677900"/>
                <a:gd name="connsiteY2-16" fmla="*/ 10284 h 907541"/>
                <a:gd name="connsiteX3-17" fmla="*/ 13677900 w 13677900"/>
                <a:gd name="connsiteY3-18" fmla="*/ 907541 h 907541"/>
                <a:gd name="connsiteX4-19" fmla="*/ 252190 w 13677900"/>
                <a:gd name="connsiteY4-20" fmla="*/ 902834 h 907541"/>
                <a:gd name="connsiteX5-21" fmla="*/ 0 w 13677900"/>
                <a:gd name="connsiteY5-22" fmla="*/ 907541 h 907541"/>
                <a:gd name="connsiteX6" fmla="*/ 0 w 13677900"/>
                <a:gd name="connsiteY6" fmla="*/ 10284 h 907541"/>
                <a:gd name="connsiteX0-23" fmla="*/ 0 w 13677900"/>
                <a:gd name="connsiteY0-24" fmla="*/ 907541 h 907541"/>
                <a:gd name="connsiteX1-25" fmla="*/ 451603 w 13677900"/>
                <a:gd name="connsiteY1-26" fmla="*/ 0 h 907541"/>
                <a:gd name="connsiteX2-27" fmla="*/ 13677900 w 13677900"/>
                <a:gd name="connsiteY2-28" fmla="*/ 10284 h 907541"/>
                <a:gd name="connsiteX3-29" fmla="*/ 13677900 w 13677900"/>
                <a:gd name="connsiteY3-30" fmla="*/ 907541 h 907541"/>
                <a:gd name="connsiteX4-31" fmla="*/ 252190 w 13677900"/>
                <a:gd name="connsiteY4-32" fmla="*/ 902834 h 907541"/>
                <a:gd name="connsiteX5-33" fmla="*/ 0 w 13677900"/>
                <a:gd name="connsiteY5-34" fmla="*/ 907541 h 907541"/>
                <a:gd name="connsiteX0-35" fmla="*/ 0 w 13425710"/>
                <a:gd name="connsiteY0-36" fmla="*/ 902834 h 907541"/>
                <a:gd name="connsiteX1-37" fmla="*/ 199413 w 13425710"/>
                <a:gd name="connsiteY1-38" fmla="*/ 0 h 907541"/>
                <a:gd name="connsiteX2-39" fmla="*/ 13425710 w 13425710"/>
                <a:gd name="connsiteY2-40" fmla="*/ 10284 h 907541"/>
                <a:gd name="connsiteX3-41" fmla="*/ 13425710 w 13425710"/>
                <a:gd name="connsiteY3-42" fmla="*/ 907541 h 907541"/>
                <a:gd name="connsiteX4-43" fmla="*/ 0 w 13425710"/>
                <a:gd name="connsiteY4-44" fmla="*/ 902834 h 90754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425710" h="907541">
                  <a:moveTo>
                    <a:pt x="0" y="902834"/>
                  </a:moveTo>
                  <a:lnTo>
                    <a:pt x="199413" y="0"/>
                  </a:lnTo>
                  <a:lnTo>
                    <a:pt x="13425710" y="10284"/>
                  </a:lnTo>
                  <a:lnTo>
                    <a:pt x="13425710" y="907541"/>
                  </a:lnTo>
                  <a:lnTo>
                    <a:pt x="0" y="90283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alpha val="40000"/>
                  </a:schemeClr>
                </a:gs>
                <a:gs pos="84600">
                  <a:schemeClr val="bg1">
                    <a:lumMod val="95000"/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371272" y="1219199"/>
              <a:ext cx="667658" cy="66765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2627" y="743878"/>
            <a:ext cx="10406743" cy="538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7C8B71"/>
              </a:solidFill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>
          <a:xfrm rot="10800000">
            <a:off x="892627" y="743878"/>
            <a:ext cx="10406743" cy="5384800"/>
          </a:xfrm>
          <a:prstGeom prst="triangle">
            <a:avLst>
              <a:gd name="adj" fmla="val 100000"/>
            </a:avLst>
          </a:prstGeom>
          <a:solidFill>
            <a:srgbClr val="C3CAD8"/>
          </a:solidFill>
          <a:ln>
            <a:noFill/>
          </a:ln>
          <a:effectLst>
            <a:outerShdw blurRad="190500" dist="38100" dir="13500000" sx="101000" sy="101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37600" y="2021134"/>
            <a:ext cx="1930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500" dirty="0">
                <a:solidFill>
                  <a:srgbClr val="9EA9BA"/>
                </a:solidFill>
                <a:cs typeface="+mn-ea"/>
                <a:sym typeface="+mn-lt"/>
              </a:rPr>
              <a:t>02</a:t>
            </a:r>
            <a:endParaRPr lang="zh-CN" altLang="en-US" sz="11500" dirty="0">
              <a:solidFill>
                <a:srgbClr val="9EA9BA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086843" y="3640846"/>
            <a:ext cx="25811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4400" dirty="0">
                <a:solidFill>
                  <a:srgbClr val="9EA9BA"/>
                </a:solidFill>
                <a:cs typeface="+mn-ea"/>
                <a:sym typeface="+mn-lt"/>
              </a:rPr>
              <a:t>PART TWO</a:t>
            </a:r>
            <a:endParaRPr lang="zh-CN" altLang="en-US" sz="4400" dirty="0">
              <a:solidFill>
                <a:srgbClr val="9EA9BA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15764" y="4410287"/>
            <a:ext cx="4354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4000" dirty="0">
                <a:solidFill>
                  <a:srgbClr val="9EA9BA"/>
                </a:solidFill>
                <a:cs typeface="+mn-ea"/>
                <a:sym typeface="+mn-lt"/>
              </a:rPr>
              <a:t>边境贸易</a:t>
            </a:r>
            <a:endParaRPr lang="zh-CN" altLang="en-US" sz="4000" dirty="0">
              <a:solidFill>
                <a:srgbClr val="9EA9BA"/>
              </a:solidFill>
              <a:cs typeface="+mn-ea"/>
              <a:sym typeface="+mn-lt"/>
            </a:endParaRPr>
          </a:p>
        </p:txBody>
      </p:sp>
      <p:cxnSp>
        <p:nvCxnSpPr>
          <p:cNvPr id="8" name="肘形连接符 7"/>
          <p:cNvCxnSpPr>
            <a:stCxn id="4" idx="0"/>
            <a:endCxn id="5" idx="1"/>
          </p:cNvCxnSpPr>
          <p:nvPr/>
        </p:nvCxnSpPr>
        <p:spPr>
          <a:xfrm rot="16200000" flipH="1" flipV="1">
            <a:off x="7892605" y="2215371"/>
            <a:ext cx="2004433" cy="1615957"/>
          </a:xfrm>
          <a:prstGeom prst="bentConnector4">
            <a:avLst>
              <a:gd name="adj1" fmla="val -11405"/>
              <a:gd name="adj2" fmla="val 114146"/>
            </a:avLst>
          </a:prstGeom>
          <a:ln w="38100">
            <a:solidFill>
              <a:srgbClr val="9EA9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0977" y="638630"/>
            <a:ext cx="4562275" cy="740229"/>
            <a:chOff x="314525" y="638630"/>
            <a:chExt cx="4562275" cy="740229"/>
          </a:xfrm>
        </p:grpSpPr>
        <p:sp>
          <p:nvSpPr>
            <p:cNvPr id="3" name="矩形 2"/>
            <p:cNvSpPr/>
            <p:nvPr/>
          </p:nvSpPr>
          <p:spPr>
            <a:xfrm>
              <a:off x="314525" y="638630"/>
              <a:ext cx="367646" cy="740229"/>
            </a:xfrm>
            <a:prstGeom prst="rect">
              <a:avLst/>
            </a:prstGeom>
            <a:solidFill>
              <a:srgbClr val="E1E4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682171" y="716356"/>
              <a:ext cx="41946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rgbClr val="7C8B71"/>
                  </a:solidFill>
                  <a:cs typeface="+mn-ea"/>
                  <a:sym typeface="+mn-lt"/>
                </a:rPr>
                <a:t>什么是边境贸易？</a:t>
              </a:r>
              <a:endParaRPr lang="zh-CN" altLang="en-US" sz="3200" dirty="0">
                <a:solidFill>
                  <a:srgbClr val="7C8B7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949519" y="1419255"/>
            <a:ext cx="860203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边境贸易是国际贸易</a:t>
            </a:r>
            <a:r>
              <a:rPr lang="zh-CN" altLang="en-US" sz="2800" b="1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最初始的形式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8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1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边境贸易形式：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“边民互市贸易”“边境小额贸易”</a:t>
            </a:r>
            <a:endParaRPr lang="en-US" altLang="zh-CN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1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边民互市主体：       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边民</a:t>
            </a:r>
            <a:endParaRPr lang="en-US" altLang="zh-CN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1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边境小额贸易主体：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有边境小额贸易经营权的企业。</a:t>
            </a:r>
            <a:endParaRPr lang="en-US" altLang="zh-CN" sz="24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特征：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规模小、地域分散和贸易产品种类单一</a:t>
            </a:r>
            <a:endParaRPr lang="zh-CN" altLang="en-US" sz="2400" dirty="0"/>
          </a:p>
        </p:txBody>
      </p:sp>
      <p:sp>
        <p:nvSpPr>
          <p:cNvPr id="29" name="矩形 9"/>
          <p:cNvSpPr/>
          <p:nvPr/>
        </p:nvSpPr>
        <p:spPr>
          <a:xfrm rot="7571196">
            <a:off x="713308" y="5425158"/>
            <a:ext cx="13425710" cy="907541"/>
          </a:xfrm>
          <a:custGeom>
            <a:avLst/>
            <a:gdLst>
              <a:gd name="connsiteX0" fmla="*/ 0 w 13677900"/>
              <a:gd name="connsiteY0" fmla="*/ 0 h 897257"/>
              <a:gd name="connsiteX1" fmla="*/ 13677900 w 13677900"/>
              <a:gd name="connsiteY1" fmla="*/ 0 h 897257"/>
              <a:gd name="connsiteX2" fmla="*/ 13677900 w 13677900"/>
              <a:gd name="connsiteY2" fmla="*/ 897257 h 897257"/>
              <a:gd name="connsiteX3" fmla="*/ 0 w 13677900"/>
              <a:gd name="connsiteY3" fmla="*/ 897257 h 897257"/>
              <a:gd name="connsiteX4" fmla="*/ 0 w 13677900"/>
              <a:gd name="connsiteY4" fmla="*/ 0 h 897257"/>
              <a:gd name="connsiteX0-1" fmla="*/ 0 w 13677900"/>
              <a:gd name="connsiteY0-2" fmla="*/ 0 h 897257"/>
              <a:gd name="connsiteX1-3" fmla="*/ 13677900 w 13677900"/>
              <a:gd name="connsiteY1-4" fmla="*/ 0 h 897257"/>
              <a:gd name="connsiteX2-5" fmla="*/ 13677900 w 13677900"/>
              <a:gd name="connsiteY2-6" fmla="*/ 897257 h 897257"/>
              <a:gd name="connsiteX3-7" fmla="*/ 252190 w 13677900"/>
              <a:gd name="connsiteY3-8" fmla="*/ 892550 h 897257"/>
              <a:gd name="connsiteX4-9" fmla="*/ 0 w 13677900"/>
              <a:gd name="connsiteY4-10" fmla="*/ 897257 h 897257"/>
              <a:gd name="connsiteX5" fmla="*/ 0 w 13677900"/>
              <a:gd name="connsiteY5" fmla="*/ 0 h 897257"/>
              <a:gd name="connsiteX0-11" fmla="*/ 0 w 13677900"/>
              <a:gd name="connsiteY0-12" fmla="*/ 10284 h 907541"/>
              <a:gd name="connsiteX1-13" fmla="*/ 451603 w 13677900"/>
              <a:gd name="connsiteY1-14" fmla="*/ 0 h 907541"/>
              <a:gd name="connsiteX2-15" fmla="*/ 13677900 w 13677900"/>
              <a:gd name="connsiteY2-16" fmla="*/ 10284 h 907541"/>
              <a:gd name="connsiteX3-17" fmla="*/ 13677900 w 13677900"/>
              <a:gd name="connsiteY3-18" fmla="*/ 907541 h 907541"/>
              <a:gd name="connsiteX4-19" fmla="*/ 252190 w 13677900"/>
              <a:gd name="connsiteY4-20" fmla="*/ 902834 h 907541"/>
              <a:gd name="connsiteX5-21" fmla="*/ 0 w 13677900"/>
              <a:gd name="connsiteY5-22" fmla="*/ 907541 h 907541"/>
              <a:gd name="connsiteX6" fmla="*/ 0 w 13677900"/>
              <a:gd name="connsiteY6" fmla="*/ 10284 h 907541"/>
              <a:gd name="connsiteX0-23" fmla="*/ 0 w 13677900"/>
              <a:gd name="connsiteY0-24" fmla="*/ 907541 h 907541"/>
              <a:gd name="connsiteX1-25" fmla="*/ 451603 w 13677900"/>
              <a:gd name="connsiteY1-26" fmla="*/ 0 h 907541"/>
              <a:gd name="connsiteX2-27" fmla="*/ 13677900 w 13677900"/>
              <a:gd name="connsiteY2-28" fmla="*/ 10284 h 907541"/>
              <a:gd name="connsiteX3-29" fmla="*/ 13677900 w 13677900"/>
              <a:gd name="connsiteY3-30" fmla="*/ 907541 h 907541"/>
              <a:gd name="connsiteX4-31" fmla="*/ 252190 w 13677900"/>
              <a:gd name="connsiteY4-32" fmla="*/ 902834 h 907541"/>
              <a:gd name="connsiteX5-33" fmla="*/ 0 w 13677900"/>
              <a:gd name="connsiteY5-34" fmla="*/ 907541 h 907541"/>
              <a:gd name="connsiteX0-35" fmla="*/ 0 w 13425710"/>
              <a:gd name="connsiteY0-36" fmla="*/ 902834 h 907541"/>
              <a:gd name="connsiteX1-37" fmla="*/ 199413 w 13425710"/>
              <a:gd name="connsiteY1-38" fmla="*/ 0 h 907541"/>
              <a:gd name="connsiteX2-39" fmla="*/ 13425710 w 13425710"/>
              <a:gd name="connsiteY2-40" fmla="*/ 10284 h 907541"/>
              <a:gd name="connsiteX3-41" fmla="*/ 13425710 w 13425710"/>
              <a:gd name="connsiteY3-42" fmla="*/ 907541 h 907541"/>
              <a:gd name="connsiteX4-43" fmla="*/ 0 w 13425710"/>
              <a:gd name="connsiteY4-44" fmla="*/ 902834 h 90754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425710" h="907541">
                <a:moveTo>
                  <a:pt x="0" y="902834"/>
                </a:moveTo>
                <a:lnTo>
                  <a:pt x="199413" y="0"/>
                </a:lnTo>
                <a:lnTo>
                  <a:pt x="13425710" y="10284"/>
                </a:lnTo>
                <a:lnTo>
                  <a:pt x="13425710" y="907541"/>
                </a:lnTo>
                <a:lnTo>
                  <a:pt x="0" y="902834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  <a:alpha val="40000"/>
                </a:schemeClr>
              </a:gs>
              <a:gs pos="84600">
                <a:schemeClr val="bg1">
                  <a:lumMod val="95000"/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矩形 29"/>
          <p:cNvSpPr/>
          <p:nvPr/>
        </p:nvSpPr>
        <p:spPr>
          <a:xfrm rot="5771196">
            <a:off x="11112298" y="336697"/>
            <a:ext cx="667658" cy="6676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31" name="组合 30"/>
          <p:cNvGrpSpPr/>
          <p:nvPr/>
        </p:nvGrpSpPr>
        <p:grpSpPr>
          <a:xfrm rot="6398294">
            <a:off x="-996601" y="2747908"/>
            <a:ext cx="12474999" cy="4416484"/>
            <a:chOff x="850274" y="4702628"/>
            <a:chExt cx="12474999" cy="4416484"/>
          </a:xfrm>
        </p:grpSpPr>
        <p:sp>
          <p:nvSpPr>
            <p:cNvPr id="32" name="矩形 10"/>
            <p:cNvSpPr/>
            <p:nvPr/>
          </p:nvSpPr>
          <p:spPr>
            <a:xfrm rot="1800000">
              <a:off x="850274" y="7513404"/>
              <a:ext cx="12474999" cy="1605708"/>
            </a:xfrm>
            <a:custGeom>
              <a:avLst/>
              <a:gdLst>
                <a:gd name="connsiteX0" fmla="*/ 0 w 13677900"/>
                <a:gd name="connsiteY0" fmla="*/ 0 h 1587113"/>
                <a:gd name="connsiteX1" fmla="*/ 13677900 w 13677900"/>
                <a:gd name="connsiteY1" fmla="*/ 0 h 1587113"/>
                <a:gd name="connsiteX2" fmla="*/ 13677900 w 13677900"/>
                <a:gd name="connsiteY2" fmla="*/ 1587113 h 1587113"/>
                <a:gd name="connsiteX3" fmla="*/ 0 w 13677900"/>
                <a:gd name="connsiteY3" fmla="*/ 1587113 h 1587113"/>
                <a:gd name="connsiteX4" fmla="*/ 0 w 13677900"/>
                <a:gd name="connsiteY4" fmla="*/ 0 h 1587113"/>
                <a:gd name="connsiteX0-1" fmla="*/ 0 w 13677900"/>
                <a:gd name="connsiteY0-2" fmla="*/ 0 h 1587113"/>
                <a:gd name="connsiteX1-3" fmla="*/ 1620651 w 13677900"/>
                <a:gd name="connsiteY1-4" fmla="*/ 6988 h 1587113"/>
                <a:gd name="connsiteX2-5" fmla="*/ 13677900 w 13677900"/>
                <a:gd name="connsiteY2-6" fmla="*/ 0 h 1587113"/>
                <a:gd name="connsiteX3-7" fmla="*/ 13677900 w 13677900"/>
                <a:gd name="connsiteY3-8" fmla="*/ 1587113 h 1587113"/>
                <a:gd name="connsiteX4-9" fmla="*/ 0 w 13677900"/>
                <a:gd name="connsiteY4-10" fmla="*/ 1587113 h 1587113"/>
                <a:gd name="connsiteX5" fmla="*/ 0 w 13677900"/>
                <a:gd name="connsiteY5" fmla="*/ 0 h 1587113"/>
                <a:gd name="connsiteX0-11" fmla="*/ 0 w 13677900"/>
                <a:gd name="connsiteY0-12" fmla="*/ 0 h 1605708"/>
                <a:gd name="connsiteX1-13" fmla="*/ 1620651 w 13677900"/>
                <a:gd name="connsiteY1-14" fmla="*/ 6988 h 1605708"/>
                <a:gd name="connsiteX2-15" fmla="*/ 13677900 w 13677900"/>
                <a:gd name="connsiteY2-16" fmla="*/ 0 h 1605708"/>
                <a:gd name="connsiteX3-17" fmla="*/ 13677900 w 13677900"/>
                <a:gd name="connsiteY3-18" fmla="*/ 1587113 h 1605708"/>
                <a:gd name="connsiteX4-19" fmla="*/ 1202901 w 13677900"/>
                <a:gd name="connsiteY4-20" fmla="*/ 1605708 h 1605708"/>
                <a:gd name="connsiteX5-21" fmla="*/ 0 w 13677900"/>
                <a:gd name="connsiteY5-22" fmla="*/ 1587113 h 1605708"/>
                <a:gd name="connsiteX6" fmla="*/ 0 w 13677900"/>
                <a:gd name="connsiteY6" fmla="*/ 0 h 1605708"/>
                <a:gd name="connsiteX0-23" fmla="*/ 0 w 13677900"/>
                <a:gd name="connsiteY0-24" fmla="*/ 0 h 1605708"/>
                <a:gd name="connsiteX1-25" fmla="*/ 1620651 w 13677900"/>
                <a:gd name="connsiteY1-26" fmla="*/ 6988 h 1605708"/>
                <a:gd name="connsiteX2-27" fmla="*/ 13677900 w 13677900"/>
                <a:gd name="connsiteY2-28" fmla="*/ 0 h 1605708"/>
                <a:gd name="connsiteX3-29" fmla="*/ 13677900 w 13677900"/>
                <a:gd name="connsiteY3-30" fmla="*/ 1587113 h 1605708"/>
                <a:gd name="connsiteX4-31" fmla="*/ 1202901 w 13677900"/>
                <a:gd name="connsiteY4-32" fmla="*/ 1605708 h 1605708"/>
                <a:gd name="connsiteX5-33" fmla="*/ 0 w 13677900"/>
                <a:gd name="connsiteY5-34" fmla="*/ 0 h 1605708"/>
                <a:gd name="connsiteX0-35" fmla="*/ 0 w 12474999"/>
                <a:gd name="connsiteY0-36" fmla="*/ 1605708 h 1605708"/>
                <a:gd name="connsiteX1-37" fmla="*/ 417750 w 12474999"/>
                <a:gd name="connsiteY1-38" fmla="*/ 6988 h 1605708"/>
                <a:gd name="connsiteX2-39" fmla="*/ 12474999 w 12474999"/>
                <a:gd name="connsiteY2-40" fmla="*/ 0 h 1605708"/>
                <a:gd name="connsiteX3-41" fmla="*/ 12474999 w 12474999"/>
                <a:gd name="connsiteY3-42" fmla="*/ 1587113 h 1605708"/>
                <a:gd name="connsiteX4-43" fmla="*/ 0 w 12474999"/>
                <a:gd name="connsiteY4-44" fmla="*/ 1605708 h 16057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474999" h="1605708">
                  <a:moveTo>
                    <a:pt x="0" y="1605708"/>
                  </a:moveTo>
                  <a:lnTo>
                    <a:pt x="417750" y="6988"/>
                  </a:lnTo>
                  <a:lnTo>
                    <a:pt x="12474999" y="0"/>
                  </a:lnTo>
                  <a:lnTo>
                    <a:pt x="12474999" y="1587113"/>
                  </a:lnTo>
                  <a:lnTo>
                    <a:pt x="0" y="160570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alpha val="40000"/>
                  </a:schemeClr>
                </a:gs>
                <a:gs pos="84600">
                  <a:schemeClr val="bg1">
                    <a:lumMod val="95000"/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269995" y="4702628"/>
              <a:ext cx="1190171" cy="11901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534632" y="5339199"/>
            <a:ext cx="912273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　中国幅员辽阔，有很长的海岸线和陆路边境线，有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个陆上邻国，陆路口岸数量众多。长期以来，边境贸易是中国对外开放的重要组成部分，也是平衡区域协调发展的重要支撑。</a:t>
            </a:r>
            <a:endParaRPr lang="zh-CN" alt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6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9" grpId="0" animBg="1"/>
      <p:bldP spid="30" grpId="0" animBg="1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/>
        </p:nvGraphicFramePr>
        <p:xfrm>
          <a:off x="410967" y="452063"/>
          <a:ext cx="11209106" cy="5989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191802" y="737950"/>
          <a:ext cx="9801546" cy="538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6063"/>
                <a:gridCol w="5355483"/>
              </a:tblGrid>
              <a:tr h="9880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3200" u="none" strike="noStrike" dirty="0">
                          <a:effectLst/>
                        </a:rPr>
                        <a:t>2022</a:t>
                      </a:r>
                      <a:r>
                        <a:rPr lang="zh-CN" altLang="en-US" sz="3200" u="none" strike="noStrike" dirty="0">
                          <a:effectLst/>
                        </a:rPr>
                        <a:t>年中国部分贸易方式贸易总额（单位</a:t>
                      </a:r>
                      <a:r>
                        <a:rPr lang="en-US" altLang="zh-CN" sz="3200" u="none" strike="noStrike" dirty="0">
                          <a:effectLst/>
                        </a:rPr>
                        <a:t>:</a:t>
                      </a:r>
                      <a:r>
                        <a:rPr lang="zh-CN" altLang="en-US" sz="3200" u="none" strike="noStrike" dirty="0">
                          <a:effectLst/>
                        </a:rPr>
                        <a:t>亿人民币</a:t>
                      </a:r>
                      <a:r>
                        <a:rPr lang="zh-CN" altLang="en-US" sz="2400" u="none" strike="noStrike" dirty="0">
                          <a:effectLst/>
                        </a:rPr>
                        <a:t>）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 hMerge="1">
                  <a:tcPr/>
                </a:tc>
              </a:tr>
              <a:tr h="930686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800" u="none" strike="noStrike" dirty="0">
                          <a:effectLst/>
                        </a:rPr>
                        <a:t>边境小额贸易</a:t>
                      </a:r>
                      <a:endParaRPr lang="zh-CN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800" u="none" strike="noStrike" dirty="0">
                          <a:effectLst/>
                        </a:rPr>
                        <a:t>3307.9</a:t>
                      </a:r>
                      <a:endParaRPr lang="en-US" altLang="zh-CN" sz="2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</a:tr>
              <a:tr h="115446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800" u="none" strike="noStrike" dirty="0">
                          <a:effectLst/>
                        </a:rPr>
                        <a:t>一般贸易</a:t>
                      </a:r>
                      <a:endParaRPr lang="zh-CN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800" u="none" strike="noStrike" dirty="0">
                          <a:effectLst/>
                        </a:rPr>
                        <a:t>4022958.3</a:t>
                      </a:r>
                      <a:endParaRPr lang="en-US" altLang="zh-CN" sz="2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</a:tr>
              <a:tr h="115446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800" u="none" strike="noStrike" dirty="0">
                          <a:effectLst/>
                        </a:rPr>
                        <a:t>进料加工贸易</a:t>
                      </a:r>
                      <a:endParaRPr lang="zh-CN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800" u="none" strike="noStrike" dirty="0">
                          <a:effectLst/>
                        </a:rPr>
                        <a:t>1095499.5</a:t>
                      </a:r>
                      <a:endParaRPr lang="en-US" altLang="zh-CN" sz="2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</a:tr>
              <a:tr h="115446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800" u="none" strike="noStrike" dirty="0">
                          <a:effectLst/>
                        </a:rPr>
                        <a:t>其他贸易</a:t>
                      </a:r>
                      <a:endParaRPr lang="zh-CN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800" u="none" strike="noStrike" dirty="0">
                          <a:effectLst/>
                        </a:rPr>
                        <a:t>1146712.6</a:t>
                      </a:r>
                      <a:endParaRPr lang="en-US" altLang="zh-CN" sz="2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58683" y="1222840"/>
            <a:ext cx="9955658" cy="49986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zh-CN" altLang="en-US" sz="2400" b="0" i="0" dirty="0">
                <a:solidFill>
                  <a:schemeClr val="bg2">
                    <a:lumMod val="2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尽管边境贸易具有规模小、地域分散和贸易产品种类单一等显著特征，但边境贸易的发展对于稳边安边兴边、推进沿边开发开放、推进“一带一路”建设、深化与周边国家的交流合作，进而完善全面对外开放格局，都具有重要意义。</a:t>
            </a:r>
            <a:endParaRPr lang="en-US" altLang="zh-CN" sz="2400" b="0" i="0" dirty="0">
              <a:solidFill>
                <a:schemeClr val="bg2">
                  <a:lumMod val="2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zh-CN" altLang="en-US" sz="2400" b="0" i="0" dirty="0">
                <a:solidFill>
                  <a:schemeClr val="bg2">
                    <a:lumMod val="2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发展边境贸易不仅有助于推动沿边地区经济发展的转型升级，而且有利于促进中国与陆地邻国开展“一带一路”合作。</a:t>
            </a:r>
            <a:endParaRPr lang="en-US" altLang="zh-CN" sz="2400" b="0" i="0" dirty="0">
              <a:solidFill>
                <a:schemeClr val="bg2">
                  <a:lumMod val="2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ts val="3500"/>
              </a:lnSpc>
              <a:buFont typeface="Wingdings" panose="05000000000000000000" pitchFamily="2" charset="2"/>
              <a:buChar char="l"/>
            </a:pPr>
            <a:r>
              <a:rPr lang="zh-CN" altLang="en-US" sz="2400" b="0" i="0" dirty="0">
                <a:solidFill>
                  <a:schemeClr val="bg2">
                    <a:lumMod val="2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边境地区具有独特的区位优势，在实现“政策沟通、设施联通、贸易畅通、资金融通、民心相通”中具有重要地位，发展边境贸易能够提高边境地区经济发展水平，促进产业结构升级，推动中国和周边国家之间的利益融合，夯实亲、诚、惠、容的周边外交理念。</a:t>
            </a:r>
            <a:endParaRPr lang="zh-CN" altLang="en-US" sz="24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ts val="3500"/>
              </a:lnSpc>
              <a:buFont typeface="Wingdings" panose="05000000000000000000" pitchFamily="2" charset="2"/>
              <a:buChar char="l"/>
            </a:pPr>
            <a:endParaRPr lang="zh-CN" altLang="en-US" sz="2400" dirty="0"/>
          </a:p>
        </p:txBody>
      </p:sp>
      <p:sp>
        <p:nvSpPr>
          <p:cNvPr id="6" name="矩形 9"/>
          <p:cNvSpPr/>
          <p:nvPr/>
        </p:nvSpPr>
        <p:spPr>
          <a:xfrm rot="7571196">
            <a:off x="713308" y="5425158"/>
            <a:ext cx="13425710" cy="907541"/>
          </a:xfrm>
          <a:custGeom>
            <a:avLst/>
            <a:gdLst>
              <a:gd name="connsiteX0" fmla="*/ 0 w 13677900"/>
              <a:gd name="connsiteY0" fmla="*/ 0 h 897257"/>
              <a:gd name="connsiteX1" fmla="*/ 13677900 w 13677900"/>
              <a:gd name="connsiteY1" fmla="*/ 0 h 897257"/>
              <a:gd name="connsiteX2" fmla="*/ 13677900 w 13677900"/>
              <a:gd name="connsiteY2" fmla="*/ 897257 h 897257"/>
              <a:gd name="connsiteX3" fmla="*/ 0 w 13677900"/>
              <a:gd name="connsiteY3" fmla="*/ 897257 h 897257"/>
              <a:gd name="connsiteX4" fmla="*/ 0 w 13677900"/>
              <a:gd name="connsiteY4" fmla="*/ 0 h 897257"/>
              <a:gd name="connsiteX0-1" fmla="*/ 0 w 13677900"/>
              <a:gd name="connsiteY0-2" fmla="*/ 0 h 897257"/>
              <a:gd name="connsiteX1-3" fmla="*/ 13677900 w 13677900"/>
              <a:gd name="connsiteY1-4" fmla="*/ 0 h 897257"/>
              <a:gd name="connsiteX2-5" fmla="*/ 13677900 w 13677900"/>
              <a:gd name="connsiteY2-6" fmla="*/ 897257 h 897257"/>
              <a:gd name="connsiteX3-7" fmla="*/ 252190 w 13677900"/>
              <a:gd name="connsiteY3-8" fmla="*/ 892550 h 897257"/>
              <a:gd name="connsiteX4-9" fmla="*/ 0 w 13677900"/>
              <a:gd name="connsiteY4-10" fmla="*/ 897257 h 897257"/>
              <a:gd name="connsiteX5" fmla="*/ 0 w 13677900"/>
              <a:gd name="connsiteY5" fmla="*/ 0 h 897257"/>
              <a:gd name="connsiteX0-11" fmla="*/ 0 w 13677900"/>
              <a:gd name="connsiteY0-12" fmla="*/ 10284 h 907541"/>
              <a:gd name="connsiteX1-13" fmla="*/ 451603 w 13677900"/>
              <a:gd name="connsiteY1-14" fmla="*/ 0 h 907541"/>
              <a:gd name="connsiteX2-15" fmla="*/ 13677900 w 13677900"/>
              <a:gd name="connsiteY2-16" fmla="*/ 10284 h 907541"/>
              <a:gd name="connsiteX3-17" fmla="*/ 13677900 w 13677900"/>
              <a:gd name="connsiteY3-18" fmla="*/ 907541 h 907541"/>
              <a:gd name="connsiteX4-19" fmla="*/ 252190 w 13677900"/>
              <a:gd name="connsiteY4-20" fmla="*/ 902834 h 907541"/>
              <a:gd name="connsiteX5-21" fmla="*/ 0 w 13677900"/>
              <a:gd name="connsiteY5-22" fmla="*/ 907541 h 907541"/>
              <a:gd name="connsiteX6" fmla="*/ 0 w 13677900"/>
              <a:gd name="connsiteY6" fmla="*/ 10284 h 907541"/>
              <a:gd name="connsiteX0-23" fmla="*/ 0 w 13677900"/>
              <a:gd name="connsiteY0-24" fmla="*/ 907541 h 907541"/>
              <a:gd name="connsiteX1-25" fmla="*/ 451603 w 13677900"/>
              <a:gd name="connsiteY1-26" fmla="*/ 0 h 907541"/>
              <a:gd name="connsiteX2-27" fmla="*/ 13677900 w 13677900"/>
              <a:gd name="connsiteY2-28" fmla="*/ 10284 h 907541"/>
              <a:gd name="connsiteX3-29" fmla="*/ 13677900 w 13677900"/>
              <a:gd name="connsiteY3-30" fmla="*/ 907541 h 907541"/>
              <a:gd name="connsiteX4-31" fmla="*/ 252190 w 13677900"/>
              <a:gd name="connsiteY4-32" fmla="*/ 902834 h 907541"/>
              <a:gd name="connsiteX5-33" fmla="*/ 0 w 13677900"/>
              <a:gd name="connsiteY5-34" fmla="*/ 907541 h 907541"/>
              <a:gd name="connsiteX0-35" fmla="*/ 0 w 13425710"/>
              <a:gd name="connsiteY0-36" fmla="*/ 902834 h 907541"/>
              <a:gd name="connsiteX1-37" fmla="*/ 199413 w 13425710"/>
              <a:gd name="connsiteY1-38" fmla="*/ 0 h 907541"/>
              <a:gd name="connsiteX2-39" fmla="*/ 13425710 w 13425710"/>
              <a:gd name="connsiteY2-40" fmla="*/ 10284 h 907541"/>
              <a:gd name="connsiteX3-41" fmla="*/ 13425710 w 13425710"/>
              <a:gd name="connsiteY3-42" fmla="*/ 907541 h 907541"/>
              <a:gd name="connsiteX4-43" fmla="*/ 0 w 13425710"/>
              <a:gd name="connsiteY4-44" fmla="*/ 902834 h 90754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425710" h="907541">
                <a:moveTo>
                  <a:pt x="0" y="902834"/>
                </a:moveTo>
                <a:lnTo>
                  <a:pt x="199413" y="0"/>
                </a:lnTo>
                <a:lnTo>
                  <a:pt x="13425710" y="10284"/>
                </a:lnTo>
                <a:lnTo>
                  <a:pt x="13425710" y="907541"/>
                </a:lnTo>
                <a:lnTo>
                  <a:pt x="0" y="902834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  <a:alpha val="40000"/>
                </a:schemeClr>
              </a:gs>
              <a:gs pos="84600">
                <a:schemeClr val="bg1">
                  <a:lumMod val="95000"/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 rot="5771196">
            <a:off x="11112298" y="336697"/>
            <a:ext cx="667658" cy="6676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8" name="组合 7"/>
          <p:cNvGrpSpPr/>
          <p:nvPr/>
        </p:nvGrpSpPr>
        <p:grpSpPr>
          <a:xfrm rot="6398294">
            <a:off x="-624461" y="2471462"/>
            <a:ext cx="12474999" cy="4416484"/>
            <a:chOff x="850274" y="4702628"/>
            <a:chExt cx="12474999" cy="4416484"/>
          </a:xfrm>
        </p:grpSpPr>
        <p:sp>
          <p:nvSpPr>
            <p:cNvPr id="9" name="矩形 10"/>
            <p:cNvSpPr/>
            <p:nvPr/>
          </p:nvSpPr>
          <p:spPr>
            <a:xfrm rot="1800000">
              <a:off x="850274" y="7513404"/>
              <a:ext cx="12474999" cy="1605708"/>
            </a:xfrm>
            <a:custGeom>
              <a:avLst/>
              <a:gdLst>
                <a:gd name="connsiteX0" fmla="*/ 0 w 13677900"/>
                <a:gd name="connsiteY0" fmla="*/ 0 h 1587113"/>
                <a:gd name="connsiteX1" fmla="*/ 13677900 w 13677900"/>
                <a:gd name="connsiteY1" fmla="*/ 0 h 1587113"/>
                <a:gd name="connsiteX2" fmla="*/ 13677900 w 13677900"/>
                <a:gd name="connsiteY2" fmla="*/ 1587113 h 1587113"/>
                <a:gd name="connsiteX3" fmla="*/ 0 w 13677900"/>
                <a:gd name="connsiteY3" fmla="*/ 1587113 h 1587113"/>
                <a:gd name="connsiteX4" fmla="*/ 0 w 13677900"/>
                <a:gd name="connsiteY4" fmla="*/ 0 h 1587113"/>
                <a:gd name="connsiteX0-1" fmla="*/ 0 w 13677900"/>
                <a:gd name="connsiteY0-2" fmla="*/ 0 h 1587113"/>
                <a:gd name="connsiteX1-3" fmla="*/ 1620651 w 13677900"/>
                <a:gd name="connsiteY1-4" fmla="*/ 6988 h 1587113"/>
                <a:gd name="connsiteX2-5" fmla="*/ 13677900 w 13677900"/>
                <a:gd name="connsiteY2-6" fmla="*/ 0 h 1587113"/>
                <a:gd name="connsiteX3-7" fmla="*/ 13677900 w 13677900"/>
                <a:gd name="connsiteY3-8" fmla="*/ 1587113 h 1587113"/>
                <a:gd name="connsiteX4-9" fmla="*/ 0 w 13677900"/>
                <a:gd name="connsiteY4-10" fmla="*/ 1587113 h 1587113"/>
                <a:gd name="connsiteX5" fmla="*/ 0 w 13677900"/>
                <a:gd name="connsiteY5" fmla="*/ 0 h 1587113"/>
                <a:gd name="connsiteX0-11" fmla="*/ 0 w 13677900"/>
                <a:gd name="connsiteY0-12" fmla="*/ 0 h 1605708"/>
                <a:gd name="connsiteX1-13" fmla="*/ 1620651 w 13677900"/>
                <a:gd name="connsiteY1-14" fmla="*/ 6988 h 1605708"/>
                <a:gd name="connsiteX2-15" fmla="*/ 13677900 w 13677900"/>
                <a:gd name="connsiteY2-16" fmla="*/ 0 h 1605708"/>
                <a:gd name="connsiteX3-17" fmla="*/ 13677900 w 13677900"/>
                <a:gd name="connsiteY3-18" fmla="*/ 1587113 h 1605708"/>
                <a:gd name="connsiteX4-19" fmla="*/ 1202901 w 13677900"/>
                <a:gd name="connsiteY4-20" fmla="*/ 1605708 h 1605708"/>
                <a:gd name="connsiteX5-21" fmla="*/ 0 w 13677900"/>
                <a:gd name="connsiteY5-22" fmla="*/ 1587113 h 1605708"/>
                <a:gd name="connsiteX6" fmla="*/ 0 w 13677900"/>
                <a:gd name="connsiteY6" fmla="*/ 0 h 1605708"/>
                <a:gd name="connsiteX0-23" fmla="*/ 0 w 13677900"/>
                <a:gd name="connsiteY0-24" fmla="*/ 0 h 1605708"/>
                <a:gd name="connsiteX1-25" fmla="*/ 1620651 w 13677900"/>
                <a:gd name="connsiteY1-26" fmla="*/ 6988 h 1605708"/>
                <a:gd name="connsiteX2-27" fmla="*/ 13677900 w 13677900"/>
                <a:gd name="connsiteY2-28" fmla="*/ 0 h 1605708"/>
                <a:gd name="connsiteX3-29" fmla="*/ 13677900 w 13677900"/>
                <a:gd name="connsiteY3-30" fmla="*/ 1587113 h 1605708"/>
                <a:gd name="connsiteX4-31" fmla="*/ 1202901 w 13677900"/>
                <a:gd name="connsiteY4-32" fmla="*/ 1605708 h 1605708"/>
                <a:gd name="connsiteX5-33" fmla="*/ 0 w 13677900"/>
                <a:gd name="connsiteY5-34" fmla="*/ 0 h 1605708"/>
                <a:gd name="connsiteX0-35" fmla="*/ 0 w 12474999"/>
                <a:gd name="connsiteY0-36" fmla="*/ 1605708 h 1605708"/>
                <a:gd name="connsiteX1-37" fmla="*/ 417750 w 12474999"/>
                <a:gd name="connsiteY1-38" fmla="*/ 6988 h 1605708"/>
                <a:gd name="connsiteX2-39" fmla="*/ 12474999 w 12474999"/>
                <a:gd name="connsiteY2-40" fmla="*/ 0 h 1605708"/>
                <a:gd name="connsiteX3-41" fmla="*/ 12474999 w 12474999"/>
                <a:gd name="connsiteY3-42" fmla="*/ 1587113 h 1605708"/>
                <a:gd name="connsiteX4-43" fmla="*/ 0 w 12474999"/>
                <a:gd name="connsiteY4-44" fmla="*/ 1605708 h 16057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474999" h="1605708">
                  <a:moveTo>
                    <a:pt x="0" y="1605708"/>
                  </a:moveTo>
                  <a:lnTo>
                    <a:pt x="417750" y="6988"/>
                  </a:lnTo>
                  <a:lnTo>
                    <a:pt x="12474999" y="0"/>
                  </a:lnTo>
                  <a:lnTo>
                    <a:pt x="12474999" y="1587113"/>
                  </a:lnTo>
                  <a:lnTo>
                    <a:pt x="0" y="160570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alpha val="40000"/>
                  </a:schemeClr>
                </a:gs>
                <a:gs pos="84600">
                  <a:schemeClr val="bg1">
                    <a:lumMod val="95000"/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269995" y="4702628"/>
              <a:ext cx="1190171" cy="11901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0977" y="638630"/>
            <a:ext cx="4982019" cy="740229"/>
            <a:chOff x="314525" y="638630"/>
            <a:chExt cx="4982019" cy="740229"/>
          </a:xfrm>
        </p:grpSpPr>
        <p:sp>
          <p:nvSpPr>
            <p:cNvPr id="3" name="矩形 2"/>
            <p:cNvSpPr/>
            <p:nvPr/>
          </p:nvSpPr>
          <p:spPr>
            <a:xfrm>
              <a:off x="314525" y="638630"/>
              <a:ext cx="367646" cy="740229"/>
            </a:xfrm>
            <a:prstGeom prst="rect">
              <a:avLst/>
            </a:prstGeom>
            <a:solidFill>
              <a:srgbClr val="E1E4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682171" y="716356"/>
              <a:ext cx="46143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rgbClr val="7C8B71"/>
                  </a:solidFill>
                  <a:cs typeface="+mn-ea"/>
                  <a:sym typeface="+mn-lt"/>
                </a:rPr>
                <a:t>未来怎么做好边境贸易？</a:t>
              </a:r>
              <a:endParaRPr lang="zh-CN" altLang="en-US" sz="3200" dirty="0">
                <a:solidFill>
                  <a:srgbClr val="7C8B7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64" name="组合 963"/>
          <p:cNvGrpSpPr/>
          <p:nvPr/>
        </p:nvGrpSpPr>
        <p:grpSpPr>
          <a:xfrm>
            <a:off x="1469204" y="1854708"/>
            <a:ext cx="2240106" cy="2920723"/>
            <a:chOff x="3602145" y="2196405"/>
            <a:chExt cx="2240106" cy="2920723"/>
          </a:xfrm>
        </p:grpSpPr>
        <p:grpSp>
          <p:nvGrpSpPr>
            <p:cNvPr id="945" name="组合 944"/>
            <p:cNvGrpSpPr/>
            <p:nvPr/>
          </p:nvGrpSpPr>
          <p:grpSpPr>
            <a:xfrm>
              <a:off x="4211711" y="2196405"/>
              <a:ext cx="914400" cy="1254063"/>
              <a:chOff x="3472431" y="1999809"/>
              <a:chExt cx="914400" cy="1254063"/>
            </a:xfrm>
          </p:grpSpPr>
          <p:sp>
            <p:nvSpPr>
              <p:cNvPr id="438" name="圆角矩形 437"/>
              <p:cNvSpPr/>
              <p:nvPr/>
            </p:nvSpPr>
            <p:spPr>
              <a:xfrm rot="2700000">
                <a:off x="3472431" y="1999809"/>
                <a:ext cx="914400" cy="914400"/>
              </a:xfrm>
              <a:prstGeom prst="roundRect">
                <a:avLst/>
              </a:prstGeom>
              <a:solidFill>
                <a:srgbClr val="7C8B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36" name="圆角矩形 435"/>
              <p:cNvSpPr/>
              <p:nvPr/>
            </p:nvSpPr>
            <p:spPr>
              <a:xfrm rot="2700000">
                <a:off x="3704964" y="2804538"/>
                <a:ext cx="449334" cy="449334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37" name="文本框 436"/>
              <p:cNvSpPr txBox="1"/>
              <p:nvPr/>
            </p:nvSpPr>
            <p:spPr>
              <a:xfrm>
                <a:off x="3707455" y="282915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000" dirty="0">
                    <a:solidFill>
                      <a:srgbClr val="7C8B71"/>
                    </a:solidFill>
                    <a:cs typeface="+mn-ea"/>
                    <a:sym typeface="+mn-lt"/>
                  </a:rPr>
                  <a:t>01</a:t>
                </a:r>
                <a:endParaRPr lang="zh-CN" altLang="en-US" sz="2000" dirty="0">
                  <a:solidFill>
                    <a:srgbClr val="7C8B7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61" name="组合 260"/>
              <p:cNvGrpSpPr/>
              <p:nvPr/>
            </p:nvGrpSpPr>
            <p:grpSpPr>
              <a:xfrm>
                <a:off x="3623244" y="2206978"/>
                <a:ext cx="612775" cy="500063"/>
                <a:chOff x="5349875" y="5805488"/>
                <a:chExt cx="612775" cy="500063"/>
              </a:xfrm>
              <a:solidFill>
                <a:schemeClr val="bg1"/>
              </a:solidFill>
            </p:grpSpPr>
            <p:sp>
              <p:nvSpPr>
                <p:cNvPr id="262" name="Freeform 1122"/>
                <p:cNvSpPr/>
                <p:nvPr/>
              </p:nvSpPr>
              <p:spPr bwMode="auto">
                <a:xfrm>
                  <a:off x="5835650" y="6105525"/>
                  <a:ext cx="46038" cy="11113"/>
                </a:xfrm>
                <a:custGeom>
                  <a:avLst/>
                  <a:gdLst>
                    <a:gd name="T0" fmla="*/ 6 w 29"/>
                    <a:gd name="T1" fmla="*/ 7 h 7"/>
                    <a:gd name="T2" fmla="*/ 0 w 29"/>
                    <a:gd name="T3" fmla="*/ 0 h 7"/>
                    <a:gd name="T4" fmla="*/ 23 w 29"/>
                    <a:gd name="T5" fmla="*/ 0 h 7"/>
                    <a:gd name="T6" fmla="*/ 29 w 29"/>
                    <a:gd name="T7" fmla="*/ 7 h 7"/>
                    <a:gd name="T8" fmla="*/ 6 w 29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7">
                      <a:moveTo>
                        <a:pt x="6" y="7"/>
                      </a:moveTo>
                      <a:lnTo>
                        <a:pt x="0" y="0"/>
                      </a:lnTo>
                      <a:lnTo>
                        <a:pt x="23" y="0"/>
                      </a:lnTo>
                      <a:lnTo>
                        <a:pt x="29" y="7"/>
                      </a:lnTo>
                      <a:lnTo>
                        <a:pt x="6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3" name="Freeform 1123"/>
                <p:cNvSpPr/>
                <p:nvPr/>
              </p:nvSpPr>
              <p:spPr bwMode="auto">
                <a:xfrm>
                  <a:off x="5872163" y="6105525"/>
                  <a:ext cx="14288" cy="11113"/>
                </a:xfrm>
                <a:custGeom>
                  <a:avLst/>
                  <a:gdLst>
                    <a:gd name="T0" fmla="*/ 8 w 12"/>
                    <a:gd name="T1" fmla="*/ 10 h 10"/>
                    <a:gd name="T2" fmla="*/ 0 w 12"/>
                    <a:gd name="T3" fmla="*/ 0 h 10"/>
                    <a:gd name="T4" fmla="*/ 3 w 12"/>
                    <a:gd name="T5" fmla="*/ 0 h 10"/>
                    <a:gd name="T6" fmla="*/ 12 w 12"/>
                    <a:gd name="T7" fmla="*/ 10 h 10"/>
                    <a:gd name="T8" fmla="*/ 8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4" name="Freeform 1124"/>
                <p:cNvSpPr/>
                <p:nvPr/>
              </p:nvSpPr>
              <p:spPr bwMode="auto">
                <a:xfrm>
                  <a:off x="5875338" y="6103938"/>
                  <a:ext cx="15875" cy="12700"/>
                </a:xfrm>
                <a:custGeom>
                  <a:avLst/>
                  <a:gdLst>
                    <a:gd name="T0" fmla="*/ 9 w 13"/>
                    <a:gd name="T1" fmla="*/ 11 h 11"/>
                    <a:gd name="T2" fmla="*/ 0 w 13"/>
                    <a:gd name="T3" fmla="*/ 1 h 11"/>
                    <a:gd name="T4" fmla="*/ 4 w 13"/>
                    <a:gd name="T5" fmla="*/ 0 h 11"/>
                    <a:gd name="T6" fmla="*/ 13 w 13"/>
                    <a:gd name="T7" fmla="*/ 10 h 11"/>
                    <a:gd name="T8" fmla="*/ 9 w 13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2" y="1"/>
                        <a:pt x="3" y="0"/>
                        <a:pt x="4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1" y="10"/>
                        <a:pt x="10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5" name="Freeform 1125"/>
                <p:cNvSpPr/>
                <p:nvPr/>
              </p:nvSpPr>
              <p:spPr bwMode="auto">
                <a:xfrm>
                  <a:off x="5880100" y="6102350"/>
                  <a:ext cx="15875" cy="14288"/>
                </a:xfrm>
                <a:custGeom>
                  <a:avLst/>
                  <a:gdLst>
                    <a:gd name="T0" fmla="*/ 9 w 12"/>
                    <a:gd name="T1" fmla="*/ 11 h 11"/>
                    <a:gd name="T2" fmla="*/ 0 w 12"/>
                    <a:gd name="T3" fmla="*/ 1 h 11"/>
                    <a:gd name="T4" fmla="*/ 4 w 12"/>
                    <a:gd name="T5" fmla="*/ 0 h 11"/>
                    <a:gd name="T6" fmla="*/ 12 w 12"/>
                    <a:gd name="T7" fmla="*/ 10 h 11"/>
                    <a:gd name="T8" fmla="*/ 9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2" y="1"/>
                        <a:pt x="3" y="0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6" name="Freeform 1126"/>
                <p:cNvSpPr/>
                <p:nvPr/>
              </p:nvSpPr>
              <p:spPr bwMode="auto">
                <a:xfrm>
                  <a:off x="5884863" y="6099175"/>
                  <a:ext cx="17463" cy="15875"/>
                </a:xfrm>
                <a:custGeom>
                  <a:avLst/>
                  <a:gdLst>
                    <a:gd name="T0" fmla="*/ 8 w 13"/>
                    <a:gd name="T1" fmla="*/ 13 h 13"/>
                    <a:gd name="T2" fmla="*/ 0 w 13"/>
                    <a:gd name="T3" fmla="*/ 3 h 13"/>
                    <a:gd name="T4" fmla="*/ 4 w 13"/>
                    <a:gd name="T5" fmla="*/ 0 h 13"/>
                    <a:gd name="T6" fmla="*/ 13 w 13"/>
                    <a:gd name="T7" fmla="*/ 10 h 13"/>
                    <a:gd name="T8" fmla="*/ 8 w 13"/>
                    <a:gd name="T9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3">
                      <a:moveTo>
                        <a:pt x="8" y="13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2" y="2"/>
                        <a:pt x="3" y="1"/>
                        <a:pt x="4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1" y="11"/>
                        <a:pt x="10" y="12"/>
                        <a:pt x="8" y="1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7" name="Freeform 1127"/>
                <p:cNvSpPr/>
                <p:nvPr/>
              </p:nvSpPr>
              <p:spPr bwMode="auto">
                <a:xfrm>
                  <a:off x="5891213" y="6048375"/>
                  <a:ext cx="25400" cy="63500"/>
                </a:xfrm>
                <a:custGeom>
                  <a:avLst/>
                  <a:gdLst>
                    <a:gd name="T0" fmla="*/ 9 w 21"/>
                    <a:gd name="T1" fmla="*/ 50 h 50"/>
                    <a:gd name="T2" fmla="*/ 0 w 21"/>
                    <a:gd name="T3" fmla="*/ 40 h 50"/>
                    <a:gd name="T4" fmla="*/ 13 w 21"/>
                    <a:gd name="T5" fmla="*/ 18 h 50"/>
                    <a:gd name="T6" fmla="*/ 6 w 21"/>
                    <a:gd name="T7" fmla="*/ 0 h 50"/>
                    <a:gd name="T8" fmla="*/ 15 w 21"/>
                    <a:gd name="T9" fmla="*/ 10 h 50"/>
                    <a:gd name="T10" fmla="*/ 21 w 21"/>
                    <a:gd name="T11" fmla="*/ 27 h 50"/>
                    <a:gd name="T12" fmla="*/ 9 w 21"/>
                    <a:gd name="T13" fmla="*/ 5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" h="50">
                      <a:moveTo>
                        <a:pt x="9" y="50"/>
                      </a:move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8" y="36"/>
                        <a:pt x="13" y="27"/>
                        <a:pt x="13" y="18"/>
                      </a:cubicBezTo>
                      <a:cubicBezTo>
                        <a:pt x="13" y="11"/>
                        <a:pt x="11" y="5"/>
                        <a:pt x="6" y="0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9" y="14"/>
                        <a:pt x="21" y="21"/>
                        <a:pt x="21" y="27"/>
                      </a:cubicBezTo>
                      <a:cubicBezTo>
                        <a:pt x="21" y="37"/>
                        <a:pt x="16" y="45"/>
                        <a:pt x="9" y="5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8" name="Freeform 1128"/>
                <p:cNvSpPr/>
                <p:nvPr/>
              </p:nvSpPr>
              <p:spPr bwMode="auto">
                <a:xfrm>
                  <a:off x="5876925" y="6054725"/>
                  <a:ext cx="9525" cy="11113"/>
                </a:xfrm>
                <a:custGeom>
                  <a:avLst/>
                  <a:gdLst>
                    <a:gd name="T0" fmla="*/ 8 w 8"/>
                    <a:gd name="T1" fmla="*/ 9 h 9"/>
                    <a:gd name="T2" fmla="*/ 0 w 8"/>
                    <a:gd name="T3" fmla="*/ 0 h 9"/>
                    <a:gd name="T4" fmla="*/ 0 w 8"/>
                    <a:gd name="T5" fmla="*/ 0 h 9"/>
                    <a:gd name="T6" fmla="*/ 8 w 8"/>
                    <a:gd name="T7" fmla="*/ 9 h 9"/>
                    <a:gd name="T8" fmla="*/ 8 w 8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8" y="9"/>
                        <a:pt x="8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9" name="Freeform 1129"/>
                <p:cNvSpPr/>
                <p:nvPr/>
              </p:nvSpPr>
              <p:spPr bwMode="auto">
                <a:xfrm>
                  <a:off x="5876925" y="6054725"/>
                  <a:ext cx="12700" cy="12700"/>
                </a:xfrm>
                <a:custGeom>
                  <a:avLst/>
                  <a:gdLst>
                    <a:gd name="T0" fmla="*/ 8 w 10"/>
                    <a:gd name="T1" fmla="*/ 9 h 10"/>
                    <a:gd name="T2" fmla="*/ 0 w 10"/>
                    <a:gd name="T3" fmla="*/ 0 h 10"/>
                    <a:gd name="T4" fmla="*/ 2 w 10"/>
                    <a:gd name="T5" fmla="*/ 0 h 10"/>
                    <a:gd name="T6" fmla="*/ 10 w 10"/>
                    <a:gd name="T7" fmla="*/ 10 h 10"/>
                    <a:gd name="T8" fmla="*/ 8 w 10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10" y="9"/>
                        <a:pt x="9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0" name="Freeform 1130"/>
                <p:cNvSpPr/>
                <p:nvPr/>
              </p:nvSpPr>
              <p:spPr bwMode="auto">
                <a:xfrm>
                  <a:off x="5878513" y="6054725"/>
                  <a:ext cx="15875" cy="14288"/>
                </a:xfrm>
                <a:custGeom>
                  <a:avLst/>
                  <a:gdLst>
                    <a:gd name="T0" fmla="*/ 8 w 12"/>
                    <a:gd name="T1" fmla="*/ 10 h 11"/>
                    <a:gd name="T2" fmla="*/ 0 w 12"/>
                    <a:gd name="T3" fmla="*/ 0 h 11"/>
                    <a:gd name="T4" fmla="*/ 4 w 12"/>
                    <a:gd name="T5" fmla="*/ 1 h 11"/>
                    <a:gd name="T6" fmla="*/ 12 w 12"/>
                    <a:gd name="T7" fmla="*/ 11 h 11"/>
                    <a:gd name="T8" fmla="*/ 8 w 12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3" y="1"/>
                        <a:pt x="4" y="1"/>
                      </a:cubicBezTo>
                      <a:cubicBezTo>
                        <a:pt x="12" y="11"/>
                        <a:pt x="12" y="11"/>
                        <a:pt x="12" y="11"/>
                      </a:cubicBezTo>
                      <a:cubicBezTo>
                        <a:pt x="11" y="10"/>
                        <a:pt x="10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1" name="Freeform 1131"/>
                <p:cNvSpPr/>
                <p:nvPr/>
              </p:nvSpPr>
              <p:spPr bwMode="auto">
                <a:xfrm>
                  <a:off x="5884863" y="6056313"/>
                  <a:ext cx="11113" cy="14288"/>
                </a:xfrm>
                <a:custGeom>
                  <a:avLst/>
                  <a:gdLst>
                    <a:gd name="T0" fmla="*/ 8 w 10"/>
                    <a:gd name="T1" fmla="*/ 10 h 12"/>
                    <a:gd name="T2" fmla="*/ 0 w 10"/>
                    <a:gd name="T3" fmla="*/ 0 h 12"/>
                    <a:gd name="T4" fmla="*/ 2 w 10"/>
                    <a:gd name="T5" fmla="*/ 2 h 12"/>
                    <a:gd name="T6" fmla="*/ 10 w 10"/>
                    <a:gd name="T7" fmla="*/ 12 h 12"/>
                    <a:gd name="T8" fmla="*/ 8 w 10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2" y="2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10" y="11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2" name="Freeform 1132"/>
                <p:cNvSpPr/>
                <p:nvPr/>
              </p:nvSpPr>
              <p:spPr bwMode="auto">
                <a:xfrm>
                  <a:off x="5886450" y="6057900"/>
                  <a:ext cx="12700" cy="14288"/>
                </a:xfrm>
                <a:custGeom>
                  <a:avLst/>
                  <a:gdLst>
                    <a:gd name="T0" fmla="*/ 8 w 10"/>
                    <a:gd name="T1" fmla="*/ 10 h 11"/>
                    <a:gd name="T2" fmla="*/ 0 w 10"/>
                    <a:gd name="T3" fmla="*/ 0 h 11"/>
                    <a:gd name="T4" fmla="*/ 1 w 10"/>
                    <a:gd name="T5" fmla="*/ 1 h 11"/>
                    <a:gd name="T6" fmla="*/ 10 w 10"/>
                    <a:gd name="T7" fmla="*/ 11 h 11"/>
                    <a:gd name="T8" fmla="*/ 8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1"/>
                        <a:pt x="1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3" name="Freeform 1133"/>
                <p:cNvSpPr/>
                <p:nvPr/>
              </p:nvSpPr>
              <p:spPr bwMode="auto">
                <a:xfrm>
                  <a:off x="5859463" y="6057900"/>
                  <a:ext cx="19050" cy="34925"/>
                </a:xfrm>
                <a:custGeom>
                  <a:avLst/>
                  <a:gdLst>
                    <a:gd name="T0" fmla="*/ 12 w 15"/>
                    <a:gd name="T1" fmla="*/ 29 h 29"/>
                    <a:gd name="T2" fmla="*/ 3 w 15"/>
                    <a:gd name="T3" fmla="*/ 19 h 29"/>
                    <a:gd name="T4" fmla="*/ 0 w 15"/>
                    <a:gd name="T5" fmla="*/ 11 h 29"/>
                    <a:gd name="T6" fmla="*/ 6 w 15"/>
                    <a:gd name="T7" fmla="*/ 0 h 29"/>
                    <a:gd name="T8" fmla="*/ 15 w 15"/>
                    <a:gd name="T9" fmla="*/ 10 h 29"/>
                    <a:gd name="T10" fmla="*/ 8 w 15"/>
                    <a:gd name="T11" fmla="*/ 20 h 29"/>
                    <a:gd name="T12" fmla="*/ 12 w 15"/>
                    <a:gd name="T13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29">
                      <a:moveTo>
                        <a:pt x="12" y="29"/>
                      </a:moveTo>
                      <a:cubicBezTo>
                        <a:pt x="3" y="19"/>
                        <a:pt x="3" y="19"/>
                        <a:pt x="3" y="19"/>
                      </a:cubicBezTo>
                      <a:cubicBezTo>
                        <a:pt x="1" y="17"/>
                        <a:pt x="0" y="14"/>
                        <a:pt x="0" y="11"/>
                      </a:cubicBezTo>
                      <a:cubicBezTo>
                        <a:pt x="0" y="6"/>
                        <a:pt x="3" y="2"/>
                        <a:pt x="6" y="0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1" y="12"/>
                        <a:pt x="9" y="16"/>
                        <a:pt x="8" y="20"/>
                      </a:cubicBezTo>
                      <a:cubicBezTo>
                        <a:pt x="8" y="24"/>
                        <a:pt x="10" y="27"/>
                        <a:pt x="12" y="2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4" name="Freeform 1134"/>
                <p:cNvSpPr/>
                <p:nvPr/>
              </p:nvSpPr>
              <p:spPr bwMode="auto">
                <a:xfrm>
                  <a:off x="5867400" y="6056313"/>
                  <a:ext cx="12700" cy="14288"/>
                </a:xfrm>
                <a:custGeom>
                  <a:avLst/>
                  <a:gdLst>
                    <a:gd name="T0" fmla="*/ 9 w 11"/>
                    <a:gd name="T1" fmla="*/ 11 h 11"/>
                    <a:gd name="T2" fmla="*/ 0 w 11"/>
                    <a:gd name="T3" fmla="*/ 1 h 11"/>
                    <a:gd name="T4" fmla="*/ 2 w 11"/>
                    <a:gd name="T5" fmla="*/ 0 h 11"/>
                    <a:gd name="T6" fmla="*/ 11 w 11"/>
                    <a:gd name="T7" fmla="*/ 9 h 11"/>
                    <a:gd name="T8" fmla="*/ 9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11" y="9"/>
                        <a:pt x="11" y="9"/>
                        <a:pt x="11" y="9"/>
                      </a:cubicBezTo>
                      <a:cubicBezTo>
                        <a:pt x="10" y="10"/>
                        <a:pt x="9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5" name="Freeform 1135"/>
                <p:cNvSpPr/>
                <p:nvPr/>
              </p:nvSpPr>
              <p:spPr bwMode="auto">
                <a:xfrm>
                  <a:off x="5868988" y="6054725"/>
                  <a:ext cx="12700" cy="12700"/>
                </a:xfrm>
                <a:custGeom>
                  <a:avLst/>
                  <a:gdLst>
                    <a:gd name="T0" fmla="*/ 9 w 10"/>
                    <a:gd name="T1" fmla="*/ 10 h 10"/>
                    <a:gd name="T2" fmla="*/ 0 w 10"/>
                    <a:gd name="T3" fmla="*/ 1 h 10"/>
                    <a:gd name="T4" fmla="*/ 2 w 10"/>
                    <a:gd name="T5" fmla="*/ 0 h 10"/>
                    <a:gd name="T6" fmla="*/ 10 w 10"/>
                    <a:gd name="T7" fmla="*/ 10 h 10"/>
                    <a:gd name="T8" fmla="*/ 9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9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6" name="Freeform 1136"/>
                <p:cNvSpPr/>
                <p:nvPr/>
              </p:nvSpPr>
              <p:spPr bwMode="auto">
                <a:xfrm>
                  <a:off x="5872163" y="6054725"/>
                  <a:ext cx="12700" cy="12700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2 w 10"/>
                    <a:gd name="T5" fmla="*/ 0 h 10"/>
                    <a:gd name="T6" fmla="*/ 10 w 10"/>
                    <a:gd name="T7" fmla="*/ 9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7" name="Freeform 1137"/>
                <p:cNvSpPr/>
                <p:nvPr/>
              </p:nvSpPr>
              <p:spPr bwMode="auto">
                <a:xfrm>
                  <a:off x="5873750" y="6054725"/>
                  <a:ext cx="12700" cy="11113"/>
                </a:xfrm>
                <a:custGeom>
                  <a:avLst/>
                  <a:gdLst>
                    <a:gd name="T0" fmla="*/ 8 w 10"/>
                    <a:gd name="T1" fmla="*/ 9 h 9"/>
                    <a:gd name="T2" fmla="*/ 0 w 10"/>
                    <a:gd name="T3" fmla="*/ 0 h 9"/>
                    <a:gd name="T4" fmla="*/ 2 w 10"/>
                    <a:gd name="T5" fmla="*/ 0 h 9"/>
                    <a:gd name="T6" fmla="*/ 10 w 10"/>
                    <a:gd name="T7" fmla="*/ 9 h 9"/>
                    <a:gd name="T8" fmla="*/ 8 w 10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2" y="0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9" y="9"/>
                        <a:pt x="9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8" name="Freeform 1138"/>
                <p:cNvSpPr/>
                <p:nvPr/>
              </p:nvSpPr>
              <p:spPr bwMode="auto">
                <a:xfrm>
                  <a:off x="5868988" y="6065838"/>
                  <a:ext cx="33338" cy="33338"/>
                </a:xfrm>
                <a:custGeom>
                  <a:avLst/>
                  <a:gdLst>
                    <a:gd name="T0" fmla="*/ 14 w 27"/>
                    <a:gd name="T1" fmla="*/ 0 h 27"/>
                    <a:gd name="T2" fmla="*/ 27 w 27"/>
                    <a:gd name="T3" fmla="*/ 13 h 27"/>
                    <a:gd name="T4" fmla="*/ 13 w 27"/>
                    <a:gd name="T5" fmla="*/ 27 h 27"/>
                    <a:gd name="T6" fmla="*/ 0 w 27"/>
                    <a:gd name="T7" fmla="*/ 13 h 27"/>
                    <a:gd name="T8" fmla="*/ 14 w 27"/>
                    <a:gd name="T9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27">
                      <a:moveTo>
                        <a:pt x="14" y="0"/>
                      </a:moveTo>
                      <a:cubicBezTo>
                        <a:pt x="21" y="0"/>
                        <a:pt x="27" y="6"/>
                        <a:pt x="27" y="13"/>
                      </a:cubicBezTo>
                      <a:cubicBezTo>
                        <a:pt x="27" y="21"/>
                        <a:pt x="21" y="27"/>
                        <a:pt x="13" y="27"/>
                      </a:cubicBezTo>
                      <a:cubicBezTo>
                        <a:pt x="6" y="27"/>
                        <a:pt x="0" y="21"/>
                        <a:pt x="0" y="13"/>
                      </a:cubicBezTo>
                      <a:cubicBezTo>
                        <a:pt x="1" y="6"/>
                        <a:pt x="7" y="0"/>
                        <a:pt x="1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79" name="Freeform 1139"/>
                <p:cNvSpPr/>
                <p:nvPr/>
              </p:nvSpPr>
              <p:spPr bwMode="auto">
                <a:xfrm>
                  <a:off x="5581650" y="6165850"/>
                  <a:ext cx="25400" cy="26988"/>
                </a:xfrm>
                <a:custGeom>
                  <a:avLst/>
                  <a:gdLst>
                    <a:gd name="T0" fmla="*/ 8 w 20"/>
                    <a:gd name="T1" fmla="*/ 10 h 22"/>
                    <a:gd name="T2" fmla="*/ 0 w 20"/>
                    <a:gd name="T3" fmla="*/ 0 h 22"/>
                    <a:gd name="T4" fmla="*/ 11 w 20"/>
                    <a:gd name="T5" fmla="*/ 12 h 22"/>
                    <a:gd name="T6" fmla="*/ 20 w 20"/>
                    <a:gd name="T7" fmla="*/ 22 h 22"/>
                    <a:gd name="T8" fmla="*/ 8 w 20"/>
                    <a:gd name="T9" fmla="*/ 1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2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4"/>
                        <a:pt x="7" y="8"/>
                        <a:pt x="11" y="12"/>
                      </a:cubicBezTo>
                      <a:cubicBezTo>
                        <a:pt x="20" y="22"/>
                        <a:pt x="20" y="22"/>
                        <a:pt x="20" y="22"/>
                      </a:cubicBezTo>
                      <a:cubicBezTo>
                        <a:pt x="15" y="18"/>
                        <a:pt x="11" y="14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0" name="Freeform 1140"/>
                <p:cNvSpPr/>
                <p:nvPr/>
              </p:nvSpPr>
              <p:spPr bwMode="auto">
                <a:xfrm>
                  <a:off x="5595938" y="6181725"/>
                  <a:ext cx="36513" cy="30163"/>
                </a:xfrm>
                <a:custGeom>
                  <a:avLst/>
                  <a:gdLst>
                    <a:gd name="T0" fmla="*/ 9 w 30"/>
                    <a:gd name="T1" fmla="*/ 10 h 25"/>
                    <a:gd name="T2" fmla="*/ 0 w 30"/>
                    <a:gd name="T3" fmla="*/ 0 h 25"/>
                    <a:gd name="T4" fmla="*/ 22 w 30"/>
                    <a:gd name="T5" fmla="*/ 15 h 25"/>
                    <a:gd name="T6" fmla="*/ 30 w 30"/>
                    <a:gd name="T7" fmla="*/ 25 h 25"/>
                    <a:gd name="T8" fmla="*/ 9 w 30"/>
                    <a:gd name="T9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" h="25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6"/>
                        <a:pt x="14" y="11"/>
                        <a:pt x="22" y="15"/>
                      </a:cubicBezTo>
                      <a:cubicBezTo>
                        <a:pt x="30" y="25"/>
                        <a:pt x="30" y="25"/>
                        <a:pt x="30" y="25"/>
                      </a:cubicBezTo>
                      <a:cubicBezTo>
                        <a:pt x="22" y="20"/>
                        <a:pt x="15" y="15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1" name="Freeform 1141"/>
                <p:cNvSpPr/>
                <p:nvPr/>
              </p:nvSpPr>
              <p:spPr bwMode="auto">
                <a:xfrm>
                  <a:off x="5622925" y="6199188"/>
                  <a:ext cx="50800" cy="26988"/>
                </a:xfrm>
                <a:custGeom>
                  <a:avLst/>
                  <a:gdLst>
                    <a:gd name="T0" fmla="*/ 8 w 40"/>
                    <a:gd name="T1" fmla="*/ 10 h 21"/>
                    <a:gd name="T2" fmla="*/ 0 w 40"/>
                    <a:gd name="T3" fmla="*/ 0 h 21"/>
                    <a:gd name="T4" fmla="*/ 31 w 40"/>
                    <a:gd name="T5" fmla="*/ 11 h 21"/>
                    <a:gd name="T6" fmla="*/ 40 w 40"/>
                    <a:gd name="T7" fmla="*/ 21 h 21"/>
                    <a:gd name="T8" fmla="*/ 8 w 40"/>
                    <a:gd name="T9" fmla="*/ 1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2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0" y="5"/>
                        <a:pt x="20" y="9"/>
                        <a:pt x="31" y="11"/>
                      </a:cubicBezTo>
                      <a:cubicBezTo>
                        <a:pt x="40" y="21"/>
                        <a:pt x="40" y="21"/>
                        <a:pt x="40" y="21"/>
                      </a:cubicBezTo>
                      <a:cubicBezTo>
                        <a:pt x="29" y="19"/>
                        <a:pt x="18" y="15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2" name="Freeform 1142"/>
                <p:cNvSpPr/>
                <p:nvPr/>
              </p:nvSpPr>
              <p:spPr bwMode="auto">
                <a:xfrm>
                  <a:off x="5661025" y="6213475"/>
                  <a:ext cx="36513" cy="15875"/>
                </a:xfrm>
                <a:custGeom>
                  <a:avLst/>
                  <a:gdLst>
                    <a:gd name="T0" fmla="*/ 9 w 29"/>
                    <a:gd name="T1" fmla="*/ 10 h 12"/>
                    <a:gd name="T2" fmla="*/ 0 w 29"/>
                    <a:gd name="T3" fmla="*/ 0 h 12"/>
                    <a:gd name="T4" fmla="*/ 20 w 29"/>
                    <a:gd name="T5" fmla="*/ 2 h 12"/>
                    <a:gd name="T6" fmla="*/ 29 w 29"/>
                    <a:gd name="T7" fmla="*/ 12 h 12"/>
                    <a:gd name="T8" fmla="*/ 9 w 29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12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2"/>
                        <a:pt x="14" y="2"/>
                        <a:pt x="20" y="2"/>
                      </a:cubicBezTo>
                      <a:cubicBezTo>
                        <a:pt x="29" y="12"/>
                        <a:pt x="29" y="12"/>
                        <a:pt x="29" y="12"/>
                      </a:cubicBezTo>
                      <a:cubicBezTo>
                        <a:pt x="22" y="12"/>
                        <a:pt x="15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3" name="Freeform 1143"/>
                <p:cNvSpPr/>
                <p:nvPr/>
              </p:nvSpPr>
              <p:spPr bwMode="auto">
                <a:xfrm>
                  <a:off x="5686425" y="6216650"/>
                  <a:ext cx="33338" cy="12700"/>
                </a:xfrm>
                <a:custGeom>
                  <a:avLst/>
                  <a:gdLst>
                    <a:gd name="T0" fmla="*/ 9 w 26"/>
                    <a:gd name="T1" fmla="*/ 10 h 10"/>
                    <a:gd name="T2" fmla="*/ 0 w 26"/>
                    <a:gd name="T3" fmla="*/ 0 h 10"/>
                    <a:gd name="T4" fmla="*/ 4 w 26"/>
                    <a:gd name="T5" fmla="*/ 1 h 10"/>
                    <a:gd name="T6" fmla="*/ 18 w 26"/>
                    <a:gd name="T7" fmla="*/ 0 h 10"/>
                    <a:gd name="T8" fmla="*/ 26 w 26"/>
                    <a:gd name="T9" fmla="*/ 9 h 10"/>
                    <a:gd name="T10" fmla="*/ 12 w 26"/>
                    <a:gd name="T11" fmla="*/ 10 h 10"/>
                    <a:gd name="T12" fmla="*/ 9 w 26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3" y="1"/>
                        <a:pt x="4" y="1"/>
                      </a:cubicBezTo>
                      <a:cubicBezTo>
                        <a:pt x="8" y="1"/>
                        <a:pt x="13" y="0"/>
                        <a:pt x="18" y="0"/>
                      </a:cubicBezTo>
                      <a:cubicBezTo>
                        <a:pt x="26" y="9"/>
                        <a:pt x="26" y="9"/>
                        <a:pt x="26" y="9"/>
                      </a:cubicBezTo>
                      <a:cubicBezTo>
                        <a:pt x="21" y="10"/>
                        <a:pt x="17" y="10"/>
                        <a:pt x="12" y="10"/>
                      </a:cubicBezTo>
                      <a:cubicBezTo>
                        <a:pt x="11" y="10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4" name="Freeform 1144"/>
                <p:cNvSpPr/>
                <p:nvPr/>
              </p:nvSpPr>
              <p:spPr bwMode="auto">
                <a:xfrm>
                  <a:off x="5708650" y="6211888"/>
                  <a:ext cx="30163" cy="15875"/>
                </a:xfrm>
                <a:custGeom>
                  <a:avLst/>
                  <a:gdLst>
                    <a:gd name="T0" fmla="*/ 8 w 24"/>
                    <a:gd name="T1" fmla="*/ 12 h 12"/>
                    <a:gd name="T2" fmla="*/ 0 w 24"/>
                    <a:gd name="T3" fmla="*/ 3 h 12"/>
                    <a:gd name="T4" fmla="*/ 16 w 24"/>
                    <a:gd name="T5" fmla="*/ 0 h 12"/>
                    <a:gd name="T6" fmla="*/ 24 w 24"/>
                    <a:gd name="T7" fmla="*/ 9 h 12"/>
                    <a:gd name="T8" fmla="*/ 8 w 24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12">
                      <a:moveTo>
                        <a:pt x="8" y="12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5" y="2"/>
                        <a:pt x="11" y="1"/>
                        <a:pt x="16" y="0"/>
                      </a:cubicBezTo>
                      <a:cubicBezTo>
                        <a:pt x="24" y="9"/>
                        <a:pt x="24" y="9"/>
                        <a:pt x="24" y="9"/>
                      </a:cubicBezTo>
                      <a:cubicBezTo>
                        <a:pt x="19" y="11"/>
                        <a:pt x="14" y="12"/>
                        <a:pt x="8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5" name="Freeform 1145"/>
                <p:cNvSpPr/>
                <p:nvPr/>
              </p:nvSpPr>
              <p:spPr bwMode="auto">
                <a:xfrm>
                  <a:off x="5729288" y="6205538"/>
                  <a:ext cx="31750" cy="17463"/>
                </a:xfrm>
                <a:custGeom>
                  <a:avLst/>
                  <a:gdLst>
                    <a:gd name="T0" fmla="*/ 8 w 25"/>
                    <a:gd name="T1" fmla="*/ 15 h 15"/>
                    <a:gd name="T2" fmla="*/ 0 w 25"/>
                    <a:gd name="T3" fmla="*/ 6 h 15"/>
                    <a:gd name="T4" fmla="*/ 16 w 25"/>
                    <a:gd name="T5" fmla="*/ 0 h 15"/>
                    <a:gd name="T6" fmla="*/ 25 w 25"/>
                    <a:gd name="T7" fmla="*/ 10 h 15"/>
                    <a:gd name="T8" fmla="*/ 8 w 25"/>
                    <a:gd name="T9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15">
                      <a:moveTo>
                        <a:pt x="8" y="15"/>
                      </a:move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6" y="4"/>
                        <a:pt x="11" y="2"/>
                        <a:pt x="16" y="0"/>
                      </a:cubicBezTo>
                      <a:cubicBezTo>
                        <a:pt x="25" y="10"/>
                        <a:pt x="25" y="10"/>
                        <a:pt x="25" y="10"/>
                      </a:cubicBezTo>
                      <a:cubicBezTo>
                        <a:pt x="19" y="12"/>
                        <a:pt x="14" y="14"/>
                        <a:pt x="8" y="1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6" name="Freeform 1146"/>
                <p:cNvSpPr/>
                <p:nvPr/>
              </p:nvSpPr>
              <p:spPr bwMode="auto">
                <a:xfrm>
                  <a:off x="5749925" y="6192838"/>
                  <a:ext cx="33338" cy="23813"/>
                </a:xfrm>
                <a:custGeom>
                  <a:avLst/>
                  <a:gdLst>
                    <a:gd name="T0" fmla="*/ 9 w 27"/>
                    <a:gd name="T1" fmla="*/ 20 h 20"/>
                    <a:gd name="T2" fmla="*/ 0 w 27"/>
                    <a:gd name="T3" fmla="*/ 10 h 20"/>
                    <a:gd name="T4" fmla="*/ 18 w 27"/>
                    <a:gd name="T5" fmla="*/ 0 h 20"/>
                    <a:gd name="T6" fmla="*/ 27 w 27"/>
                    <a:gd name="T7" fmla="*/ 10 h 20"/>
                    <a:gd name="T8" fmla="*/ 9 w 27"/>
                    <a:gd name="T9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20">
                      <a:moveTo>
                        <a:pt x="9" y="20"/>
                      </a:move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7" y="7"/>
                        <a:pt x="13" y="4"/>
                        <a:pt x="18" y="0"/>
                      </a:cubicBezTo>
                      <a:cubicBezTo>
                        <a:pt x="27" y="10"/>
                        <a:pt x="27" y="10"/>
                        <a:pt x="27" y="10"/>
                      </a:cubicBezTo>
                      <a:cubicBezTo>
                        <a:pt x="21" y="14"/>
                        <a:pt x="15" y="17"/>
                        <a:pt x="9" y="2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7" name="Freeform 1147"/>
                <p:cNvSpPr/>
                <p:nvPr/>
              </p:nvSpPr>
              <p:spPr bwMode="auto">
                <a:xfrm>
                  <a:off x="5772150" y="6105525"/>
                  <a:ext cx="73025" cy="100013"/>
                </a:xfrm>
                <a:custGeom>
                  <a:avLst/>
                  <a:gdLst>
                    <a:gd name="T0" fmla="*/ 9 w 59"/>
                    <a:gd name="T1" fmla="*/ 80 h 80"/>
                    <a:gd name="T2" fmla="*/ 0 w 59"/>
                    <a:gd name="T3" fmla="*/ 70 h 80"/>
                    <a:gd name="T4" fmla="*/ 51 w 59"/>
                    <a:gd name="T5" fmla="*/ 0 h 80"/>
                    <a:gd name="T6" fmla="*/ 59 w 59"/>
                    <a:gd name="T7" fmla="*/ 10 h 80"/>
                    <a:gd name="T8" fmla="*/ 9 w 59"/>
                    <a:gd name="T9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9" h="80">
                      <a:moveTo>
                        <a:pt x="9" y="80"/>
                      </a:moveTo>
                      <a:cubicBezTo>
                        <a:pt x="0" y="70"/>
                        <a:pt x="0" y="70"/>
                        <a:pt x="0" y="70"/>
                      </a:cubicBezTo>
                      <a:cubicBezTo>
                        <a:pt x="25" y="54"/>
                        <a:pt x="43" y="29"/>
                        <a:pt x="51" y="0"/>
                      </a:cubicBezTo>
                      <a:cubicBezTo>
                        <a:pt x="59" y="10"/>
                        <a:pt x="59" y="10"/>
                        <a:pt x="59" y="10"/>
                      </a:cubicBezTo>
                      <a:cubicBezTo>
                        <a:pt x="51" y="39"/>
                        <a:pt x="33" y="64"/>
                        <a:pt x="9" y="8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8" name="Freeform 1148"/>
                <p:cNvSpPr/>
                <p:nvPr/>
              </p:nvSpPr>
              <p:spPr bwMode="auto">
                <a:xfrm>
                  <a:off x="5805488" y="5975350"/>
                  <a:ext cx="41275" cy="73025"/>
                </a:xfrm>
                <a:custGeom>
                  <a:avLst/>
                  <a:gdLst>
                    <a:gd name="T0" fmla="*/ 33 w 33"/>
                    <a:gd name="T1" fmla="*/ 59 h 59"/>
                    <a:gd name="T2" fmla="*/ 24 w 33"/>
                    <a:gd name="T3" fmla="*/ 49 h 59"/>
                    <a:gd name="T4" fmla="*/ 0 w 33"/>
                    <a:gd name="T5" fmla="*/ 0 h 59"/>
                    <a:gd name="T6" fmla="*/ 8 w 33"/>
                    <a:gd name="T7" fmla="*/ 10 h 59"/>
                    <a:gd name="T8" fmla="*/ 33 w 33"/>
                    <a:gd name="T9" fmla="*/ 5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" h="59">
                      <a:moveTo>
                        <a:pt x="33" y="59"/>
                      </a:moveTo>
                      <a:cubicBezTo>
                        <a:pt x="24" y="49"/>
                        <a:pt x="24" y="49"/>
                        <a:pt x="24" y="49"/>
                      </a:cubicBezTo>
                      <a:cubicBezTo>
                        <a:pt x="20" y="31"/>
                        <a:pt x="11" y="14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20" y="24"/>
                        <a:pt x="28" y="41"/>
                        <a:pt x="33" y="5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89" name="Freeform 1149"/>
                <p:cNvSpPr/>
                <p:nvPr/>
              </p:nvSpPr>
              <p:spPr bwMode="auto">
                <a:xfrm>
                  <a:off x="5867400" y="5849938"/>
                  <a:ext cx="12700" cy="11113"/>
                </a:xfrm>
                <a:custGeom>
                  <a:avLst/>
                  <a:gdLst>
                    <a:gd name="T0" fmla="*/ 8 w 10"/>
                    <a:gd name="T1" fmla="*/ 9 h 9"/>
                    <a:gd name="T2" fmla="*/ 0 w 10"/>
                    <a:gd name="T3" fmla="*/ 0 h 9"/>
                    <a:gd name="T4" fmla="*/ 2 w 10"/>
                    <a:gd name="T5" fmla="*/ 0 h 9"/>
                    <a:gd name="T6" fmla="*/ 10 w 10"/>
                    <a:gd name="T7" fmla="*/ 9 h 9"/>
                    <a:gd name="T8" fmla="*/ 8 w 10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10" y="9"/>
                        <a:pt x="9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0" name="Freeform 1150"/>
                <p:cNvSpPr/>
                <p:nvPr/>
              </p:nvSpPr>
              <p:spPr bwMode="auto">
                <a:xfrm>
                  <a:off x="5870575" y="5849938"/>
                  <a:ext cx="25400" cy="14288"/>
                </a:xfrm>
                <a:custGeom>
                  <a:avLst/>
                  <a:gdLst>
                    <a:gd name="T0" fmla="*/ 8 w 20"/>
                    <a:gd name="T1" fmla="*/ 9 h 11"/>
                    <a:gd name="T2" fmla="*/ 0 w 20"/>
                    <a:gd name="T3" fmla="*/ 0 h 11"/>
                    <a:gd name="T4" fmla="*/ 11 w 20"/>
                    <a:gd name="T5" fmla="*/ 1 h 11"/>
                    <a:gd name="T6" fmla="*/ 20 w 20"/>
                    <a:gd name="T7" fmla="*/ 11 h 11"/>
                    <a:gd name="T8" fmla="*/ 8 w 20"/>
                    <a:gd name="T9" fmla="*/ 9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1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8" y="0"/>
                        <a:pt x="11" y="1"/>
                      </a:cubicBezTo>
                      <a:cubicBezTo>
                        <a:pt x="20" y="11"/>
                        <a:pt x="20" y="11"/>
                        <a:pt x="20" y="11"/>
                      </a:cubicBezTo>
                      <a:cubicBezTo>
                        <a:pt x="16" y="10"/>
                        <a:pt x="12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1" name="Freeform 1151"/>
                <p:cNvSpPr/>
                <p:nvPr/>
              </p:nvSpPr>
              <p:spPr bwMode="auto">
                <a:xfrm>
                  <a:off x="5884863" y="5851525"/>
                  <a:ext cx="33338" cy="19050"/>
                </a:xfrm>
                <a:custGeom>
                  <a:avLst/>
                  <a:gdLst>
                    <a:gd name="T0" fmla="*/ 9 w 27"/>
                    <a:gd name="T1" fmla="*/ 10 h 16"/>
                    <a:gd name="T2" fmla="*/ 0 w 27"/>
                    <a:gd name="T3" fmla="*/ 0 h 16"/>
                    <a:gd name="T4" fmla="*/ 19 w 27"/>
                    <a:gd name="T5" fmla="*/ 7 h 16"/>
                    <a:gd name="T6" fmla="*/ 27 w 27"/>
                    <a:gd name="T7" fmla="*/ 16 h 16"/>
                    <a:gd name="T8" fmla="*/ 9 w 27"/>
                    <a:gd name="T9" fmla="*/ 1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16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1"/>
                        <a:pt x="13" y="4"/>
                        <a:pt x="19" y="7"/>
                      </a:cubicBezTo>
                      <a:cubicBezTo>
                        <a:pt x="27" y="16"/>
                        <a:pt x="27" y="16"/>
                        <a:pt x="27" y="16"/>
                      </a:cubicBezTo>
                      <a:cubicBezTo>
                        <a:pt x="21" y="13"/>
                        <a:pt x="15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2" name="Freeform 1152"/>
                <p:cNvSpPr/>
                <p:nvPr/>
              </p:nvSpPr>
              <p:spPr bwMode="auto">
                <a:xfrm>
                  <a:off x="5908675" y="5859463"/>
                  <a:ext cx="25400" cy="22225"/>
                </a:xfrm>
                <a:custGeom>
                  <a:avLst/>
                  <a:gdLst>
                    <a:gd name="T0" fmla="*/ 8 w 21"/>
                    <a:gd name="T1" fmla="*/ 9 h 18"/>
                    <a:gd name="T2" fmla="*/ 0 w 21"/>
                    <a:gd name="T3" fmla="*/ 0 h 18"/>
                    <a:gd name="T4" fmla="*/ 12 w 21"/>
                    <a:gd name="T5" fmla="*/ 8 h 18"/>
                    <a:gd name="T6" fmla="*/ 21 w 21"/>
                    <a:gd name="T7" fmla="*/ 18 h 18"/>
                    <a:gd name="T8" fmla="*/ 8 w 21"/>
                    <a:gd name="T9" fmla="*/ 9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18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"/>
                        <a:pt x="8" y="5"/>
                        <a:pt x="12" y="8"/>
                      </a:cubicBezTo>
                      <a:cubicBezTo>
                        <a:pt x="21" y="18"/>
                        <a:pt x="21" y="18"/>
                        <a:pt x="21" y="18"/>
                      </a:cubicBezTo>
                      <a:cubicBezTo>
                        <a:pt x="17" y="15"/>
                        <a:pt x="13" y="12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3" name="Freeform 1153"/>
                <p:cNvSpPr/>
                <p:nvPr/>
              </p:nvSpPr>
              <p:spPr bwMode="auto">
                <a:xfrm>
                  <a:off x="5922963" y="5870575"/>
                  <a:ext cx="19050" cy="20638"/>
                </a:xfrm>
                <a:custGeom>
                  <a:avLst/>
                  <a:gdLst>
                    <a:gd name="T0" fmla="*/ 9 w 15"/>
                    <a:gd name="T1" fmla="*/ 10 h 17"/>
                    <a:gd name="T2" fmla="*/ 0 w 15"/>
                    <a:gd name="T3" fmla="*/ 0 h 17"/>
                    <a:gd name="T4" fmla="*/ 7 w 15"/>
                    <a:gd name="T5" fmla="*/ 7 h 17"/>
                    <a:gd name="T6" fmla="*/ 15 w 15"/>
                    <a:gd name="T7" fmla="*/ 17 h 17"/>
                    <a:gd name="T8" fmla="*/ 9 w 15"/>
                    <a:gd name="T9" fmla="*/ 1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7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2"/>
                        <a:pt x="5" y="5"/>
                        <a:pt x="7" y="7"/>
                      </a:cubicBezTo>
                      <a:cubicBezTo>
                        <a:pt x="15" y="17"/>
                        <a:pt x="15" y="17"/>
                        <a:pt x="15" y="17"/>
                      </a:cubicBezTo>
                      <a:cubicBezTo>
                        <a:pt x="13" y="14"/>
                        <a:pt x="11" y="12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4" name="Freeform 1154"/>
                <p:cNvSpPr/>
                <p:nvPr/>
              </p:nvSpPr>
              <p:spPr bwMode="auto">
                <a:xfrm>
                  <a:off x="5408613" y="6205538"/>
                  <a:ext cx="12700" cy="12700"/>
                </a:xfrm>
                <a:custGeom>
                  <a:avLst/>
                  <a:gdLst>
                    <a:gd name="T0" fmla="*/ 8 w 9"/>
                    <a:gd name="T1" fmla="*/ 10 h 11"/>
                    <a:gd name="T2" fmla="*/ 0 w 9"/>
                    <a:gd name="T3" fmla="*/ 0 h 11"/>
                    <a:gd name="T4" fmla="*/ 1 w 9"/>
                    <a:gd name="T5" fmla="*/ 1 h 11"/>
                    <a:gd name="T6" fmla="*/ 9 w 9"/>
                    <a:gd name="T7" fmla="*/ 11 h 11"/>
                    <a:gd name="T8" fmla="*/ 8 w 9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9" y="11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5" name="Freeform 1155"/>
                <p:cNvSpPr/>
                <p:nvPr/>
              </p:nvSpPr>
              <p:spPr bwMode="auto">
                <a:xfrm>
                  <a:off x="5410200" y="6205538"/>
                  <a:ext cx="12700" cy="14288"/>
                </a:xfrm>
                <a:custGeom>
                  <a:avLst/>
                  <a:gdLst>
                    <a:gd name="T0" fmla="*/ 8 w 10"/>
                    <a:gd name="T1" fmla="*/ 10 h 11"/>
                    <a:gd name="T2" fmla="*/ 0 w 10"/>
                    <a:gd name="T3" fmla="*/ 0 h 11"/>
                    <a:gd name="T4" fmla="*/ 1 w 10"/>
                    <a:gd name="T5" fmla="*/ 1 h 11"/>
                    <a:gd name="T6" fmla="*/ 10 w 10"/>
                    <a:gd name="T7" fmla="*/ 11 h 11"/>
                    <a:gd name="T8" fmla="*/ 8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9" y="11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6" name="Freeform 1156"/>
                <p:cNvSpPr/>
                <p:nvPr/>
              </p:nvSpPr>
              <p:spPr bwMode="auto">
                <a:xfrm>
                  <a:off x="5411788" y="6207125"/>
                  <a:ext cx="14288" cy="14288"/>
                </a:xfrm>
                <a:custGeom>
                  <a:avLst/>
                  <a:gdLst>
                    <a:gd name="T0" fmla="*/ 9 w 11"/>
                    <a:gd name="T1" fmla="*/ 10 h 11"/>
                    <a:gd name="T2" fmla="*/ 0 w 11"/>
                    <a:gd name="T3" fmla="*/ 0 h 11"/>
                    <a:gd name="T4" fmla="*/ 3 w 11"/>
                    <a:gd name="T5" fmla="*/ 1 h 11"/>
                    <a:gd name="T6" fmla="*/ 11 w 11"/>
                    <a:gd name="T7" fmla="*/ 11 h 11"/>
                    <a:gd name="T8" fmla="*/ 9 w 11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2" y="1"/>
                        <a:pt x="3" y="1"/>
                      </a:cubicBezTo>
                      <a:cubicBezTo>
                        <a:pt x="11" y="11"/>
                        <a:pt x="11" y="11"/>
                        <a:pt x="11" y="11"/>
                      </a:cubicBezTo>
                      <a:cubicBezTo>
                        <a:pt x="10" y="11"/>
                        <a:pt x="9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7" name="Freeform 1157"/>
                <p:cNvSpPr/>
                <p:nvPr/>
              </p:nvSpPr>
              <p:spPr bwMode="auto">
                <a:xfrm>
                  <a:off x="5414963" y="6208713"/>
                  <a:ext cx="12700" cy="12700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1 w 10"/>
                    <a:gd name="T5" fmla="*/ 0 h 10"/>
                    <a:gd name="T6" fmla="*/ 10 w 10"/>
                    <a:gd name="T7" fmla="*/ 10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8" name="Freeform 1158"/>
                <p:cNvSpPr/>
                <p:nvPr/>
              </p:nvSpPr>
              <p:spPr bwMode="auto">
                <a:xfrm>
                  <a:off x="5416550" y="6208713"/>
                  <a:ext cx="12700" cy="12700"/>
                </a:xfrm>
                <a:custGeom>
                  <a:avLst/>
                  <a:gdLst>
                    <a:gd name="T0" fmla="*/ 9 w 10"/>
                    <a:gd name="T1" fmla="*/ 10 h 10"/>
                    <a:gd name="T2" fmla="*/ 0 w 10"/>
                    <a:gd name="T3" fmla="*/ 0 h 10"/>
                    <a:gd name="T4" fmla="*/ 0 w 10"/>
                    <a:gd name="T5" fmla="*/ 0 h 10"/>
                    <a:gd name="T6" fmla="*/ 2 w 10"/>
                    <a:gd name="T7" fmla="*/ 0 h 10"/>
                    <a:gd name="T8" fmla="*/ 10 w 10"/>
                    <a:gd name="T9" fmla="*/ 10 h 10"/>
                    <a:gd name="T10" fmla="*/ 9 w 10"/>
                    <a:gd name="T11" fmla="*/ 10 h 10"/>
                    <a:gd name="T12" fmla="*/ 9 w 10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99" name="Freeform 1159"/>
                <p:cNvSpPr/>
                <p:nvPr/>
              </p:nvSpPr>
              <p:spPr bwMode="auto">
                <a:xfrm>
                  <a:off x="5419725" y="6208713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0" name="Freeform 1160"/>
                <p:cNvSpPr/>
                <p:nvPr/>
              </p:nvSpPr>
              <p:spPr bwMode="auto">
                <a:xfrm>
                  <a:off x="5421313" y="6208713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9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1" name="Freeform 1161"/>
                <p:cNvSpPr/>
                <p:nvPr/>
              </p:nvSpPr>
              <p:spPr bwMode="auto">
                <a:xfrm>
                  <a:off x="5421313" y="6207125"/>
                  <a:ext cx="12700" cy="12700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1 h 10"/>
                    <a:gd name="T4" fmla="*/ 1 w 10"/>
                    <a:gd name="T5" fmla="*/ 0 h 10"/>
                    <a:gd name="T6" fmla="*/ 10 w 10"/>
                    <a:gd name="T7" fmla="*/ 10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1" y="0"/>
                        <a:pt x="1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2" name="Freeform 1162"/>
                <p:cNvSpPr/>
                <p:nvPr/>
              </p:nvSpPr>
              <p:spPr bwMode="auto">
                <a:xfrm>
                  <a:off x="5422900" y="6199188"/>
                  <a:ext cx="15875" cy="20638"/>
                </a:xfrm>
                <a:custGeom>
                  <a:avLst/>
                  <a:gdLst>
                    <a:gd name="T0" fmla="*/ 9 w 13"/>
                    <a:gd name="T1" fmla="*/ 17 h 17"/>
                    <a:gd name="T2" fmla="*/ 0 w 13"/>
                    <a:gd name="T3" fmla="*/ 7 h 17"/>
                    <a:gd name="T4" fmla="*/ 4 w 13"/>
                    <a:gd name="T5" fmla="*/ 0 h 17"/>
                    <a:gd name="T6" fmla="*/ 13 w 13"/>
                    <a:gd name="T7" fmla="*/ 9 h 17"/>
                    <a:gd name="T8" fmla="*/ 9 w 13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7">
                      <a:moveTo>
                        <a:pt x="9" y="17"/>
                      </a:move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3" y="5"/>
                        <a:pt x="4" y="3"/>
                        <a:pt x="4" y="0"/>
                      </a:cubicBezTo>
                      <a:cubicBezTo>
                        <a:pt x="13" y="9"/>
                        <a:pt x="13" y="9"/>
                        <a:pt x="13" y="9"/>
                      </a:cubicBezTo>
                      <a:cubicBezTo>
                        <a:pt x="13" y="13"/>
                        <a:pt x="11" y="15"/>
                        <a:pt x="9" y="1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3" name="Freeform 1163"/>
                <p:cNvSpPr/>
                <p:nvPr/>
              </p:nvSpPr>
              <p:spPr bwMode="auto">
                <a:xfrm>
                  <a:off x="5694363" y="5957888"/>
                  <a:ext cx="14288" cy="12700"/>
                </a:xfrm>
                <a:custGeom>
                  <a:avLst/>
                  <a:gdLst>
                    <a:gd name="T0" fmla="*/ 9 w 11"/>
                    <a:gd name="T1" fmla="*/ 10 h 10"/>
                    <a:gd name="T2" fmla="*/ 0 w 11"/>
                    <a:gd name="T3" fmla="*/ 0 h 10"/>
                    <a:gd name="T4" fmla="*/ 3 w 11"/>
                    <a:gd name="T5" fmla="*/ 0 h 10"/>
                    <a:gd name="T6" fmla="*/ 11 w 11"/>
                    <a:gd name="T7" fmla="*/ 10 h 10"/>
                    <a:gd name="T8" fmla="*/ 9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4" name="Freeform 1164"/>
                <p:cNvSpPr/>
                <p:nvPr/>
              </p:nvSpPr>
              <p:spPr bwMode="auto">
                <a:xfrm>
                  <a:off x="5697538" y="5957888"/>
                  <a:ext cx="30163" cy="14288"/>
                </a:xfrm>
                <a:custGeom>
                  <a:avLst/>
                  <a:gdLst>
                    <a:gd name="T0" fmla="*/ 8 w 24"/>
                    <a:gd name="T1" fmla="*/ 10 h 12"/>
                    <a:gd name="T2" fmla="*/ 0 w 24"/>
                    <a:gd name="T3" fmla="*/ 0 h 12"/>
                    <a:gd name="T4" fmla="*/ 15 w 24"/>
                    <a:gd name="T5" fmla="*/ 2 h 12"/>
                    <a:gd name="T6" fmla="*/ 24 w 24"/>
                    <a:gd name="T7" fmla="*/ 12 h 12"/>
                    <a:gd name="T8" fmla="*/ 8 w 24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10" y="1"/>
                        <a:pt x="15" y="2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cubicBezTo>
                        <a:pt x="19" y="11"/>
                        <a:pt x="14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5" name="Freeform 1165"/>
                <p:cNvSpPr/>
                <p:nvPr/>
              </p:nvSpPr>
              <p:spPr bwMode="auto">
                <a:xfrm>
                  <a:off x="5716588" y="5959475"/>
                  <a:ext cx="41275" cy="23813"/>
                </a:xfrm>
                <a:custGeom>
                  <a:avLst/>
                  <a:gdLst>
                    <a:gd name="T0" fmla="*/ 9 w 33"/>
                    <a:gd name="T1" fmla="*/ 10 h 19"/>
                    <a:gd name="T2" fmla="*/ 0 w 33"/>
                    <a:gd name="T3" fmla="*/ 0 h 19"/>
                    <a:gd name="T4" fmla="*/ 25 w 33"/>
                    <a:gd name="T5" fmla="*/ 9 h 19"/>
                    <a:gd name="T6" fmla="*/ 33 w 33"/>
                    <a:gd name="T7" fmla="*/ 19 h 19"/>
                    <a:gd name="T8" fmla="*/ 9 w 33"/>
                    <a:gd name="T9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" h="19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2"/>
                        <a:pt x="17" y="5"/>
                        <a:pt x="25" y="9"/>
                      </a:cubicBezTo>
                      <a:cubicBezTo>
                        <a:pt x="33" y="19"/>
                        <a:pt x="33" y="19"/>
                        <a:pt x="33" y="19"/>
                      </a:cubicBezTo>
                      <a:cubicBezTo>
                        <a:pt x="26" y="15"/>
                        <a:pt x="17" y="12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6" name="Freeform 1166"/>
                <p:cNvSpPr/>
                <p:nvPr/>
              </p:nvSpPr>
              <p:spPr bwMode="auto">
                <a:xfrm>
                  <a:off x="5748338" y="5970588"/>
                  <a:ext cx="30163" cy="26988"/>
                </a:xfrm>
                <a:custGeom>
                  <a:avLst/>
                  <a:gdLst>
                    <a:gd name="T0" fmla="*/ 8 w 25"/>
                    <a:gd name="T1" fmla="*/ 10 h 21"/>
                    <a:gd name="T2" fmla="*/ 0 w 25"/>
                    <a:gd name="T3" fmla="*/ 0 h 21"/>
                    <a:gd name="T4" fmla="*/ 16 w 25"/>
                    <a:gd name="T5" fmla="*/ 11 h 21"/>
                    <a:gd name="T6" fmla="*/ 25 w 25"/>
                    <a:gd name="T7" fmla="*/ 21 h 21"/>
                    <a:gd name="T8" fmla="*/ 8 w 25"/>
                    <a:gd name="T9" fmla="*/ 1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2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3"/>
                        <a:pt x="11" y="7"/>
                        <a:pt x="16" y="11"/>
                      </a:cubicBezTo>
                      <a:cubicBezTo>
                        <a:pt x="25" y="21"/>
                        <a:pt x="25" y="21"/>
                        <a:pt x="25" y="21"/>
                      </a:cubicBezTo>
                      <a:cubicBezTo>
                        <a:pt x="20" y="17"/>
                        <a:pt x="14" y="13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7" name="Freeform 1167"/>
                <p:cNvSpPr/>
                <p:nvPr/>
              </p:nvSpPr>
              <p:spPr bwMode="auto">
                <a:xfrm>
                  <a:off x="5767388" y="5984875"/>
                  <a:ext cx="23813" cy="23813"/>
                </a:xfrm>
                <a:custGeom>
                  <a:avLst/>
                  <a:gdLst>
                    <a:gd name="T0" fmla="*/ 9 w 18"/>
                    <a:gd name="T1" fmla="*/ 10 h 19"/>
                    <a:gd name="T2" fmla="*/ 0 w 18"/>
                    <a:gd name="T3" fmla="*/ 0 h 19"/>
                    <a:gd name="T4" fmla="*/ 10 w 18"/>
                    <a:gd name="T5" fmla="*/ 10 h 19"/>
                    <a:gd name="T6" fmla="*/ 18 w 18"/>
                    <a:gd name="T7" fmla="*/ 19 h 19"/>
                    <a:gd name="T8" fmla="*/ 9 w 18"/>
                    <a:gd name="T9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9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3"/>
                        <a:pt x="7" y="6"/>
                        <a:pt x="10" y="10"/>
                      </a:cubicBezTo>
                      <a:cubicBezTo>
                        <a:pt x="18" y="19"/>
                        <a:pt x="18" y="19"/>
                        <a:pt x="18" y="19"/>
                      </a:cubicBezTo>
                      <a:cubicBezTo>
                        <a:pt x="15" y="16"/>
                        <a:pt x="12" y="13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8" name="Freeform 1168"/>
                <p:cNvSpPr/>
                <p:nvPr/>
              </p:nvSpPr>
              <p:spPr bwMode="auto">
                <a:xfrm>
                  <a:off x="5784850" y="5849938"/>
                  <a:ext cx="93663" cy="11113"/>
                </a:xfrm>
                <a:custGeom>
                  <a:avLst/>
                  <a:gdLst>
                    <a:gd name="T0" fmla="*/ 6 w 59"/>
                    <a:gd name="T1" fmla="*/ 7 h 7"/>
                    <a:gd name="T2" fmla="*/ 0 w 59"/>
                    <a:gd name="T3" fmla="*/ 0 h 7"/>
                    <a:gd name="T4" fmla="*/ 52 w 59"/>
                    <a:gd name="T5" fmla="*/ 0 h 7"/>
                    <a:gd name="T6" fmla="*/ 59 w 59"/>
                    <a:gd name="T7" fmla="*/ 7 h 7"/>
                    <a:gd name="T8" fmla="*/ 6 w 59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9" h="7">
                      <a:moveTo>
                        <a:pt x="6" y="7"/>
                      </a:moveTo>
                      <a:lnTo>
                        <a:pt x="0" y="0"/>
                      </a:lnTo>
                      <a:lnTo>
                        <a:pt x="52" y="0"/>
                      </a:lnTo>
                      <a:lnTo>
                        <a:pt x="59" y="7"/>
                      </a:lnTo>
                      <a:lnTo>
                        <a:pt x="6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09" name="Freeform 1169"/>
                <p:cNvSpPr/>
                <p:nvPr/>
              </p:nvSpPr>
              <p:spPr bwMode="auto">
                <a:xfrm>
                  <a:off x="5349875" y="6207125"/>
                  <a:ext cx="30163" cy="68263"/>
                </a:xfrm>
                <a:custGeom>
                  <a:avLst/>
                  <a:gdLst>
                    <a:gd name="T0" fmla="*/ 25 w 25"/>
                    <a:gd name="T1" fmla="*/ 54 h 54"/>
                    <a:gd name="T2" fmla="*/ 17 w 25"/>
                    <a:gd name="T3" fmla="*/ 44 h 54"/>
                    <a:gd name="T4" fmla="*/ 1 w 25"/>
                    <a:gd name="T5" fmla="*/ 0 h 54"/>
                    <a:gd name="T6" fmla="*/ 9 w 25"/>
                    <a:gd name="T7" fmla="*/ 10 h 54"/>
                    <a:gd name="T8" fmla="*/ 25 w 25"/>
                    <a:gd name="T9" fmla="*/ 54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54">
                      <a:moveTo>
                        <a:pt x="25" y="54"/>
                      </a:moveTo>
                      <a:cubicBezTo>
                        <a:pt x="17" y="44"/>
                        <a:pt x="17" y="44"/>
                        <a:pt x="17" y="44"/>
                      </a:cubicBezTo>
                      <a:cubicBezTo>
                        <a:pt x="6" y="32"/>
                        <a:pt x="0" y="17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27"/>
                        <a:pt x="15" y="42"/>
                        <a:pt x="25" y="5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0" name="Freeform 1170"/>
                <p:cNvSpPr/>
                <p:nvPr/>
              </p:nvSpPr>
              <p:spPr bwMode="auto">
                <a:xfrm>
                  <a:off x="5580063" y="5975350"/>
                  <a:ext cx="61913" cy="180975"/>
                </a:xfrm>
                <a:custGeom>
                  <a:avLst/>
                  <a:gdLst>
                    <a:gd name="T0" fmla="*/ 30 w 50"/>
                    <a:gd name="T1" fmla="*/ 144 h 144"/>
                    <a:gd name="T2" fmla="*/ 22 w 50"/>
                    <a:gd name="T3" fmla="*/ 135 h 144"/>
                    <a:gd name="T4" fmla="*/ 1 w 50"/>
                    <a:gd name="T5" fmla="*/ 76 h 144"/>
                    <a:gd name="T6" fmla="*/ 42 w 50"/>
                    <a:gd name="T7" fmla="*/ 0 h 144"/>
                    <a:gd name="T8" fmla="*/ 50 w 50"/>
                    <a:gd name="T9" fmla="*/ 10 h 144"/>
                    <a:gd name="T10" fmla="*/ 9 w 50"/>
                    <a:gd name="T11" fmla="*/ 85 h 144"/>
                    <a:gd name="T12" fmla="*/ 30 w 50"/>
                    <a:gd name="T13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0" h="144">
                      <a:moveTo>
                        <a:pt x="30" y="144"/>
                      </a:moveTo>
                      <a:cubicBezTo>
                        <a:pt x="22" y="135"/>
                        <a:pt x="22" y="135"/>
                        <a:pt x="22" y="135"/>
                      </a:cubicBezTo>
                      <a:cubicBezTo>
                        <a:pt x="8" y="119"/>
                        <a:pt x="0" y="98"/>
                        <a:pt x="1" y="76"/>
                      </a:cubicBezTo>
                      <a:cubicBezTo>
                        <a:pt x="1" y="44"/>
                        <a:pt x="17" y="16"/>
                        <a:pt x="42" y="0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26" y="26"/>
                        <a:pt x="9" y="54"/>
                        <a:pt x="9" y="85"/>
                      </a:cubicBezTo>
                      <a:cubicBezTo>
                        <a:pt x="9" y="108"/>
                        <a:pt x="17" y="129"/>
                        <a:pt x="30" y="14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1" name="Freeform 1171"/>
                <p:cNvSpPr/>
                <p:nvPr/>
              </p:nvSpPr>
              <p:spPr bwMode="auto">
                <a:xfrm>
                  <a:off x="5632450" y="5967413"/>
                  <a:ext cx="26988" cy="20638"/>
                </a:xfrm>
                <a:custGeom>
                  <a:avLst/>
                  <a:gdLst>
                    <a:gd name="T0" fmla="*/ 8 w 22"/>
                    <a:gd name="T1" fmla="*/ 17 h 17"/>
                    <a:gd name="T2" fmla="*/ 0 w 22"/>
                    <a:gd name="T3" fmla="*/ 7 h 17"/>
                    <a:gd name="T4" fmla="*/ 14 w 22"/>
                    <a:gd name="T5" fmla="*/ 0 h 17"/>
                    <a:gd name="T6" fmla="*/ 22 w 22"/>
                    <a:gd name="T7" fmla="*/ 9 h 17"/>
                    <a:gd name="T8" fmla="*/ 8 w 22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17">
                      <a:moveTo>
                        <a:pt x="8" y="17"/>
                      </a:move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5" y="4"/>
                        <a:pt x="9" y="2"/>
                        <a:pt x="14" y="0"/>
                      </a:cubicBezTo>
                      <a:cubicBezTo>
                        <a:pt x="22" y="9"/>
                        <a:pt x="22" y="9"/>
                        <a:pt x="22" y="9"/>
                      </a:cubicBezTo>
                      <a:cubicBezTo>
                        <a:pt x="18" y="12"/>
                        <a:pt x="13" y="14"/>
                        <a:pt x="8" y="1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2" name="Freeform 1172"/>
                <p:cNvSpPr/>
                <p:nvPr/>
              </p:nvSpPr>
              <p:spPr bwMode="auto">
                <a:xfrm>
                  <a:off x="5649913" y="5961063"/>
                  <a:ext cx="25400" cy="17463"/>
                </a:xfrm>
                <a:custGeom>
                  <a:avLst/>
                  <a:gdLst>
                    <a:gd name="T0" fmla="*/ 8 w 21"/>
                    <a:gd name="T1" fmla="*/ 14 h 14"/>
                    <a:gd name="T2" fmla="*/ 0 w 21"/>
                    <a:gd name="T3" fmla="*/ 5 h 14"/>
                    <a:gd name="T4" fmla="*/ 13 w 21"/>
                    <a:gd name="T5" fmla="*/ 0 h 14"/>
                    <a:gd name="T6" fmla="*/ 21 w 21"/>
                    <a:gd name="T7" fmla="*/ 10 h 14"/>
                    <a:gd name="T8" fmla="*/ 8 w 21"/>
                    <a:gd name="T9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14">
                      <a:moveTo>
                        <a:pt x="8" y="14"/>
                      </a:move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4" y="3"/>
                        <a:pt x="8" y="1"/>
                        <a:pt x="13" y="0"/>
                      </a:cubicBezTo>
                      <a:cubicBezTo>
                        <a:pt x="21" y="10"/>
                        <a:pt x="21" y="10"/>
                        <a:pt x="21" y="10"/>
                      </a:cubicBezTo>
                      <a:cubicBezTo>
                        <a:pt x="17" y="11"/>
                        <a:pt x="13" y="13"/>
                        <a:pt x="8" y="1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3" name="Freeform 1173"/>
                <p:cNvSpPr/>
                <p:nvPr/>
              </p:nvSpPr>
              <p:spPr bwMode="auto">
                <a:xfrm>
                  <a:off x="5665788" y="5957888"/>
                  <a:ext cx="25400" cy="15875"/>
                </a:xfrm>
                <a:custGeom>
                  <a:avLst/>
                  <a:gdLst>
                    <a:gd name="T0" fmla="*/ 8 w 21"/>
                    <a:gd name="T1" fmla="*/ 12 h 12"/>
                    <a:gd name="T2" fmla="*/ 0 w 21"/>
                    <a:gd name="T3" fmla="*/ 2 h 12"/>
                    <a:gd name="T4" fmla="*/ 12 w 21"/>
                    <a:gd name="T5" fmla="*/ 0 h 12"/>
                    <a:gd name="T6" fmla="*/ 21 w 21"/>
                    <a:gd name="T7" fmla="*/ 10 h 12"/>
                    <a:gd name="T8" fmla="*/ 8 w 21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12">
                      <a:moveTo>
                        <a:pt x="8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4" y="1"/>
                        <a:pt x="8" y="0"/>
                        <a:pt x="12" y="0"/>
                      </a:cubicBezTo>
                      <a:cubicBezTo>
                        <a:pt x="21" y="10"/>
                        <a:pt x="21" y="10"/>
                        <a:pt x="21" y="10"/>
                      </a:cubicBezTo>
                      <a:cubicBezTo>
                        <a:pt x="16" y="10"/>
                        <a:pt x="12" y="11"/>
                        <a:pt x="8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4" name="Freeform 1174"/>
                <p:cNvSpPr/>
                <p:nvPr/>
              </p:nvSpPr>
              <p:spPr bwMode="auto">
                <a:xfrm>
                  <a:off x="5680075" y="5957888"/>
                  <a:ext cx="25400" cy="12700"/>
                </a:xfrm>
                <a:custGeom>
                  <a:avLst/>
                  <a:gdLst>
                    <a:gd name="T0" fmla="*/ 9 w 20"/>
                    <a:gd name="T1" fmla="*/ 11 h 11"/>
                    <a:gd name="T2" fmla="*/ 0 w 20"/>
                    <a:gd name="T3" fmla="*/ 1 h 11"/>
                    <a:gd name="T4" fmla="*/ 11 w 20"/>
                    <a:gd name="T5" fmla="*/ 0 h 11"/>
                    <a:gd name="T6" fmla="*/ 20 w 20"/>
                    <a:gd name="T7" fmla="*/ 10 h 11"/>
                    <a:gd name="T8" fmla="*/ 9 w 20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4" y="0"/>
                        <a:pt x="8" y="0"/>
                        <a:pt x="11" y="0"/>
                      </a:cubicBezTo>
                      <a:cubicBezTo>
                        <a:pt x="20" y="10"/>
                        <a:pt x="20" y="10"/>
                        <a:pt x="20" y="10"/>
                      </a:cubicBezTo>
                      <a:cubicBezTo>
                        <a:pt x="16" y="10"/>
                        <a:pt x="12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5" name="Freeform 1175"/>
                <p:cNvSpPr/>
                <p:nvPr/>
              </p:nvSpPr>
              <p:spPr bwMode="auto">
                <a:xfrm>
                  <a:off x="5589588" y="5970588"/>
                  <a:ext cx="228600" cy="225425"/>
                </a:xfrm>
                <a:custGeom>
                  <a:avLst/>
                  <a:gdLst>
                    <a:gd name="T0" fmla="*/ 93 w 183"/>
                    <a:gd name="T1" fmla="*/ 0 h 181"/>
                    <a:gd name="T2" fmla="*/ 182 w 183"/>
                    <a:gd name="T3" fmla="*/ 90 h 181"/>
                    <a:gd name="T4" fmla="*/ 90 w 183"/>
                    <a:gd name="T5" fmla="*/ 181 h 181"/>
                    <a:gd name="T6" fmla="*/ 1 w 183"/>
                    <a:gd name="T7" fmla="*/ 90 h 181"/>
                    <a:gd name="T8" fmla="*/ 93 w 183"/>
                    <a:gd name="T9" fmla="*/ 0 h 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3" h="181">
                      <a:moveTo>
                        <a:pt x="93" y="0"/>
                      </a:moveTo>
                      <a:cubicBezTo>
                        <a:pt x="143" y="0"/>
                        <a:pt x="183" y="41"/>
                        <a:pt x="182" y="90"/>
                      </a:cubicBezTo>
                      <a:cubicBezTo>
                        <a:pt x="181" y="140"/>
                        <a:pt x="140" y="181"/>
                        <a:pt x="90" y="181"/>
                      </a:cubicBezTo>
                      <a:cubicBezTo>
                        <a:pt x="40" y="181"/>
                        <a:pt x="0" y="140"/>
                        <a:pt x="1" y="90"/>
                      </a:cubicBezTo>
                      <a:cubicBezTo>
                        <a:pt x="2" y="41"/>
                        <a:pt x="43" y="0"/>
                        <a:pt x="93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6" name="Freeform 1176"/>
                <p:cNvSpPr/>
                <p:nvPr/>
              </p:nvSpPr>
              <p:spPr bwMode="auto">
                <a:xfrm>
                  <a:off x="5534025" y="5937250"/>
                  <a:ext cx="12700" cy="14288"/>
                </a:xfrm>
                <a:custGeom>
                  <a:avLst/>
                  <a:gdLst>
                    <a:gd name="T0" fmla="*/ 8 w 10"/>
                    <a:gd name="T1" fmla="*/ 9 h 11"/>
                    <a:gd name="T2" fmla="*/ 0 w 10"/>
                    <a:gd name="T3" fmla="*/ 0 h 11"/>
                    <a:gd name="T4" fmla="*/ 1 w 10"/>
                    <a:gd name="T5" fmla="*/ 1 h 11"/>
                    <a:gd name="T6" fmla="*/ 10 w 10"/>
                    <a:gd name="T7" fmla="*/ 11 h 11"/>
                    <a:gd name="T8" fmla="*/ 8 w 10"/>
                    <a:gd name="T9" fmla="*/ 9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1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9" y="11"/>
                        <a:pt x="9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7" name="Freeform 1177"/>
                <p:cNvSpPr/>
                <p:nvPr/>
              </p:nvSpPr>
              <p:spPr bwMode="auto">
                <a:xfrm>
                  <a:off x="5535613" y="5938838"/>
                  <a:ext cx="14288" cy="14288"/>
                </a:xfrm>
                <a:custGeom>
                  <a:avLst/>
                  <a:gdLst>
                    <a:gd name="T0" fmla="*/ 9 w 12"/>
                    <a:gd name="T1" fmla="*/ 10 h 12"/>
                    <a:gd name="T2" fmla="*/ 0 w 12"/>
                    <a:gd name="T3" fmla="*/ 0 h 12"/>
                    <a:gd name="T4" fmla="*/ 4 w 12"/>
                    <a:gd name="T5" fmla="*/ 3 h 12"/>
                    <a:gd name="T6" fmla="*/ 12 w 12"/>
                    <a:gd name="T7" fmla="*/ 12 h 12"/>
                    <a:gd name="T8" fmla="*/ 9 w 12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3" y="2"/>
                        <a:pt x="4" y="3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11" y="12"/>
                        <a:pt x="10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8" name="Freeform 1178"/>
                <p:cNvSpPr/>
                <p:nvPr/>
              </p:nvSpPr>
              <p:spPr bwMode="auto">
                <a:xfrm>
                  <a:off x="5540375" y="5942013"/>
                  <a:ext cx="15875" cy="14288"/>
                </a:xfrm>
                <a:custGeom>
                  <a:avLst/>
                  <a:gdLst>
                    <a:gd name="T0" fmla="*/ 8 w 13"/>
                    <a:gd name="T1" fmla="*/ 9 h 11"/>
                    <a:gd name="T2" fmla="*/ 0 w 13"/>
                    <a:gd name="T3" fmla="*/ 0 h 11"/>
                    <a:gd name="T4" fmla="*/ 4 w 13"/>
                    <a:gd name="T5" fmla="*/ 1 h 11"/>
                    <a:gd name="T6" fmla="*/ 13 w 13"/>
                    <a:gd name="T7" fmla="*/ 11 h 11"/>
                    <a:gd name="T8" fmla="*/ 8 w 13"/>
                    <a:gd name="T9" fmla="*/ 9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1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3" y="1"/>
                        <a:pt x="4" y="1"/>
                      </a:cubicBezTo>
                      <a:cubicBezTo>
                        <a:pt x="13" y="11"/>
                        <a:pt x="13" y="11"/>
                        <a:pt x="13" y="11"/>
                      </a:cubicBezTo>
                      <a:cubicBezTo>
                        <a:pt x="11" y="11"/>
                        <a:pt x="9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9" name="Freeform 1179"/>
                <p:cNvSpPr/>
                <p:nvPr/>
              </p:nvSpPr>
              <p:spPr bwMode="auto">
                <a:xfrm>
                  <a:off x="5545138" y="5943600"/>
                  <a:ext cx="15875" cy="12700"/>
                </a:xfrm>
                <a:custGeom>
                  <a:avLst/>
                  <a:gdLst>
                    <a:gd name="T0" fmla="*/ 9 w 12"/>
                    <a:gd name="T1" fmla="*/ 10 h 10"/>
                    <a:gd name="T2" fmla="*/ 0 w 12"/>
                    <a:gd name="T3" fmla="*/ 0 h 10"/>
                    <a:gd name="T4" fmla="*/ 3 w 12"/>
                    <a:gd name="T5" fmla="*/ 1 h 10"/>
                    <a:gd name="T6" fmla="*/ 12 w 12"/>
                    <a:gd name="T7" fmla="*/ 10 h 10"/>
                    <a:gd name="T8" fmla="*/ 9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1"/>
                        <a:pt x="3" y="1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0" name="Freeform 1180"/>
                <p:cNvSpPr/>
                <p:nvPr/>
              </p:nvSpPr>
              <p:spPr bwMode="auto">
                <a:xfrm>
                  <a:off x="5549900" y="5943600"/>
                  <a:ext cx="12700" cy="12700"/>
                </a:xfrm>
                <a:custGeom>
                  <a:avLst/>
                  <a:gdLst>
                    <a:gd name="T0" fmla="*/ 9 w 11"/>
                    <a:gd name="T1" fmla="*/ 10 h 10"/>
                    <a:gd name="T2" fmla="*/ 0 w 11"/>
                    <a:gd name="T3" fmla="*/ 1 h 10"/>
                    <a:gd name="T4" fmla="*/ 1 w 11"/>
                    <a:gd name="T5" fmla="*/ 1 h 10"/>
                    <a:gd name="T6" fmla="*/ 3 w 11"/>
                    <a:gd name="T7" fmla="*/ 0 h 10"/>
                    <a:gd name="T8" fmla="*/ 11 w 11"/>
                    <a:gd name="T9" fmla="*/ 10 h 10"/>
                    <a:gd name="T10" fmla="*/ 9 w 11"/>
                    <a:gd name="T11" fmla="*/ 10 h 10"/>
                    <a:gd name="T12" fmla="*/ 9 w 11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0">
                      <a:moveTo>
                        <a:pt x="9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1"/>
                        <a:pt x="2" y="1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1" y="10"/>
                        <a:pt x="10" y="10"/>
                        <a:pt x="9" y="10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1" name="Freeform 1181"/>
                <p:cNvSpPr/>
                <p:nvPr/>
              </p:nvSpPr>
              <p:spPr bwMode="auto">
                <a:xfrm>
                  <a:off x="5553075" y="5943600"/>
                  <a:ext cx="14288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2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2" name="Freeform 1182"/>
                <p:cNvSpPr/>
                <p:nvPr/>
              </p:nvSpPr>
              <p:spPr bwMode="auto">
                <a:xfrm>
                  <a:off x="5556250" y="5942013"/>
                  <a:ext cx="12700" cy="14288"/>
                </a:xfrm>
                <a:custGeom>
                  <a:avLst/>
                  <a:gdLst>
                    <a:gd name="T0" fmla="*/ 9 w 11"/>
                    <a:gd name="T1" fmla="*/ 11 h 11"/>
                    <a:gd name="T2" fmla="*/ 0 w 11"/>
                    <a:gd name="T3" fmla="*/ 1 h 11"/>
                    <a:gd name="T4" fmla="*/ 3 w 11"/>
                    <a:gd name="T5" fmla="*/ 0 h 11"/>
                    <a:gd name="T6" fmla="*/ 11 w 11"/>
                    <a:gd name="T7" fmla="*/ 10 h 11"/>
                    <a:gd name="T8" fmla="*/ 9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10" y="11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3" name="Freeform 1183"/>
                <p:cNvSpPr/>
                <p:nvPr/>
              </p:nvSpPr>
              <p:spPr bwMode="auto">
                <a:xfrm>
                  <a:off x="5559425" y="5940425"/>
                  <a:ext cx="14288" cy="14288"/>
                </a:xfrm>
                <a:custGeom>
                  <a:avLst/>
                  <a:gdLst>
                    <a:gd name="T0" fmla="*/ 8 w 11"/>
                    <a:gd name="T1" fmla="*/ 11 h 11"/>
                    <a:gd name="T2" fmla="*/ 0 w 11"/>
                    <a:gd name="T3" fmla="*/ 1 h 11"/>
                    <a:gd name="T4" fmla="*/ 3 w 11"/>
                    <a:gd name="T5" fmla="*/ 0 h 11"/>
                    <a:gd name="T6" fmla="*/ 11 w 11"/>
                    <a:gd name="T7" fmla="*/ 9 h 11"/>
                    <a:gd name="T8" fmla="*/ 8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1" y="9"/>
                        <a:pt x="11" y="9"/>
                        <a:pt x="11" y="9"/>
                      </a:cubicBezTo>
                      <a:cubicBezTo>
                        <a:pt x="10" y="10"/>
                        <a:pt x="9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4" name="Freeform 1184"/>
                <p:cNvSpPr/>
                <p:nvPr/>
              </p:nvSpPr>
              <p:spPr bwMode="auto">
                <a:xfrm>
                  <a:off x="5562600" y="5908675"/>
                  <a:ext cx="20638" cy="44450"/>
                </a:xfrm>
                <a:custGeom>
                  <a:avLst/>
                  <a:gdLst>
                    <a:gd name="T0" fmla="*/ 8 w 16"/>
                    <a:gd name="T1" fmla="*/ 35 h 35"/>
                    <a:gd name="T2" fmla="*/ 0 w 16"/>
                    <a:gd name="T3" fmla="*/ 26 h 35"/>
                    <a:gd name="T4" fmla="*/ 8 w 16"/>
                    <a:gd name="T5" fmla="*/ 11 h 35"/>
                    <a:gd name="T6" fmla="*/ 4 w 16"/>
                    <a:gd name="T7" fmla="*/ 0 h 35"/>
                    <a:gd name="T8" fmla="*/ 12 w 16"/>
                    <a:gd name="T9" fmla="*/ 9 h 35"/>
                    <a:gd name="T10" fmla="*/ 16 w 16"/>
                    <a:gd name="T11" fmla="*/ 21 h 35"/>
                    <a:gd name="T12" fmla="*/ 8 w 16"/>
                    <a:gd name="T13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" h="35">
                      <a:moveTo>
                        <a:pt x="8" y="35"/>
                      </a:move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4" y="23"/>
                        <a:pt x="8" y="17"/>
                        <a:pt x="8" y="11"/>
                      </a:cubicBezTo>
                      <a:cubicBezTo>
                        <a:pt x="8" y="7"/>
                        <a:pt x="6" y="3"/>
                        <a:pt x="4" y="0"/>
                      </a:cubicBezTo>
                      <a:cubicBezTo>
                        <a:pt x="12" y="9"/>
                        <a:pt x="12" y="9"/>
                        <a:pt x="12" y="9"/>
                      </a:cubicBezTo>
                      <a:cubicBezTo>
                        <a:pt x="14" y="13"/>
                        <a:pt x="16" y="16"/>
                        <a:pt x="16" y="21"/>
                      </a:cubicBezTo>
                      <a:cubicBezTo>
                        <a:pt x="16" y="27"/>
                        <a:pt x="13" y="32"/>
                        <a:pt x="8" y="3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5" name="Freeform 1185"/>
                <p:cNvSpPr/>
                <p:nvPr/>
              </p:nvSpPr>
              <p:spPr bwMode="auto">
                <a:xfrm>
                  <a:off x="5608638" y="5805488"/>
                  <a:ext cx="41275" cy="55563"/>
                </a:xfrm>
                <a:custGeom>
                  <a:avLst/>
                  <a:gdLst>
                    <a:gd name="T0" fmla="*/ 6 w 26"/>
                    <a:gd name="T1" fmla="*/ 35 h 35"/>
                    <a:gd name="T2" fmla="*/ 0 w 26"/>
                    <a:gd name="T3" fmla="*/ 28 h 35"/>
                    <a:gd name="T4" fmla="*/ 20 w 26"/>
                    <a:gd name="T5" fmla="*/ 0 h 35"/>
                    <a:gd name="T6" fmla="*/ 26 w 26"/>
                    <a:gd name="T7" fmla="*/ 8 h 35"/>
                    <a:gd name="T8" fmla="*/ 6 w 26"/>
                    <a:gd name="T9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35">
                      <a:moveTo>
                        <a:pt x="6" y="35"/>
                      </a:moveTo>
                      <a:lnTo>
                        <a:pt x="0" y="28"/>
                      </a:lnTo>
                      <a:lnTo>
                        <a:pt x="20" y="0"/>
                      </a:lnTo>
                      <a:lnTo>
                        <a:pt x="26" y="8"/>
                      </a:lnTo>
                      <a:lnTo>
                        <a:pt x="6" y="3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6" name="Freeform 1186"/>
                <p:cNvSpPr/>
                <p:nvPr/>
              </p:nvSpPr>
              <p:spPr bwMode="auto">
                <a:xfrm>
                  <a:off x="5640388" y="5805488"/>
                  <a:ext cx="122238" cy="12700"/>
                </a:xfrm>
                <a:custGeom>
                  <a:avLst/>
                  <a:gdLst>
                    <a:gd name="T0" fmla="*/ 6 w 77"/>
                    <a:gd name="T1" fmla="*/ 8 h 8"/>
                    <a:gd name="T2" fmla="*/ 0 w 77"/>
                    <a:gd name="T3" fmla="*/ 0 h 8"/>
                    <a:gd name="T4" fmla="*/ 71 w 77"/>
                    <a:gd name="T5" fmla="*/ 0 h 8"/>
                    <a:gd name="T6" fmla="*/ 77 w 77"/>
                    <a:gd name="T7" fmla="*/ 8 h 8"/>
                    <a:gd name="T8" fmla="*/ 6 w 77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7" h="8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71" y="0"/>
                      </a:lnTo>
                      <a:lnTo>
                        <a:pt x="77" y="8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7" name="Freeform 1187"/>
                <p:cNvSpPr/>
                <p:nvPr/>
              </p:nvSpPr>
              <p:spPr bwMode="auto">
                <a:xfrm>
                  <a:off x="5427663" y="5943600"/>
                  <a:ext cx="14288" cy="266700"/>
                </a:xfrm>
                <a:custGeom>
                  <a:avLst/>
                  <a:gdLst>
                    <a:gd name="T0" fmla="*/ 7 w 9"/>
                    <a:gd name="T1" fmla="*/ 168 h 168"/>
                    <a:gd name="T2" fmla="*/ 0 w 9"/>
                    <a:gd name="T3" fmla="*/ 161 h 168"/>
                    <a:gd name="T4" fmla="*/ 3 w 9"/>
                    <a:gd name="T5" fmla="*/ 0 h 168"/>
                    <a:gd name="T6" fmla="*/ 9 w 9"/>
                    <a:gd name="T7" fmla="*/ 7 h 168"/>
                    <a:gd name="T8" fmla="*/ 7 w 9"/>
                    <a:gd name="T9" fmla="*/ 168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68">
                      <a:moveTo>
                        <a:pt x="7" y="168"/>
                      </a:moveTo>
                      <a:lnTo>
                        <a:pt x="0" y="161"/>
                      </a:lnTo>
                      <a:lnTo>
                        <a:pt x="3" y="0"/>
                      </a:lnTo>
                      <a:lnTo>
                        <a:pt x="9" y="7"/>
                      </a:lnTo>
                      <a:lnTo>
                        <a:pt x="7" y="16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8" name="Freeform 1188"/>
                <p:cNvSpPr/>
                <p:nvPr/>
              </p:nvSpPr>
              <p:spPr bwMode="auto">
                <a:xfrm>
                  <a:off x="5429250" y="5935663"/>
                  <a:ext cx="12700" cy="19050"/>
                </a:xfrm>
                <a:custGeom>
                  <a:avLst/>
                  <a:gdLst>
                    <a:gd name="T0" fmla="*/ 10 w 10"/>
                    <a:gd name="T1" fmla="*/ 15 h 15"/>
                    <a:gd name="T2" fmla="*/ 2 w 10"/>
                    <a:gd name="T3" fmla="*/ 6 h 15"/>
                    <a:gd name="T4" fmla="*/ 0 w 10"/>
                    <a:gd name="T5" fmla="*/ 0 h 15"/>
                    <a:gd name="T6" fmla="*/ 8 w 10"/>
                    <a:gd name="T7" fmla="*/ 10 h 15"/>
                    <a:gd name="T8" fmla="*/ 10 w 10"/>
                    <a:gd name="T9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5">
                      <a:moveTo>
                        <a:pt x="10" y="15"/>
                      </a:moveTo>
                      <a:cubicBezTo>
                        <a:pt x="2" y="6"/>
                        <a:pt x="2" y="6"/>
                        <a:pt x="2" y="6"/>
                      </a:cubicBezTo>
                      <a:cubicBezTo>
                        <a:pt x="2" y="3"/>
                        <a:pt x="1" y="2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10" y="11"/>
                        <a:pt x="10" y="13"/>
                        <a:pt x="10" y="1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9" name="Freeform 1189"/>
                <p:cNvSpPr/>
                <p:nvPr/>
              </p:nvSpPr>
              <p:spPr bwMode="auto">
                <a:xfrm>
                  <a:off x="5529263" y="5849938"/>
                  <a:ext cx="88900" cy="11113"/>
                </a:xfrm>
                <a:custGeom>
                  <a:avLst/>
                  <a:gdLst>
                    <a:gd name="T0" fmla="*/ 6 w 56"/>
                    <a:gd name="T1" fmla="*/ 7 h 7"/>
                    <a:gd name="T2" fmla="*/ 0 w 56"/>
                    <a:gd name="T3" fmla="*/ 0 h 7"/>
                    <a:gd name="T4" fmla="*/ 50 w 56"/>
                    <a:gd name="T5" fmla="*/ 0 h 7"/>
                    <a:gd name="T6" fmla="*/ 56 w 56"/>
                    <a:gd name="T7" fmla="*/ 7 h 7"/>
                    <a:gd name="T8" fmla="*/ 6 w 56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7">
                      <a:moveTo>
                        <a:pt x="6" y="7"/>
                      </a:moveTo>
                      <a:lnTo>
                        <a:pt x="0" y="0"/>
                      </a:lnTo>
                      <a:lnTo>
                        <a:pt x="50" y="0"/>
                      </a:lnTo>
                      <a:lnTo>
                        <a:pt x="56" y="7"/>
                      </a:lnTo>
                      <a:lnTo>
                        <a:pt x="6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0" name="Freeform 1190"/>
                <p:cNvSpPr/>
                <p:nvPr/>
              </p:nvSpPr>
              <p:spPr bwMode="auto">
                <a:xfrm>
                  <a:off x="5349875" y="5934075"/>
                  <a:ext cx="14288" cy="285750"/>
                </a:xfrm>
                <a:custGeom>
                  <a:avLst/>
                  <a:gdLst>
                    <a:gd name="T0" fmla="*/ 7 w 9"/>
                    <a:gd name="T1" fmla="*/ 180 h 180"/>
                    <a:gd name="T2" fmla="*/ 0 w 9"/>
                    <a:gd name="T3" fmla="*/ 172 h 180"/>
                    <a:gd name="T4" fmla="*/ 2 w 9"/>
                    <a:gd name="T5" fmla="*/ 0 h 180"/>
                    <a:gd name="T6" fmla="*/ 9 w 9"/>
                    <a:gd name="T7" fmla="*/ 8 h 180"/>
                    <a:gd name="T8" fmla="*/ 7 w 9"/>
                    <a:gd name="T9" fmla="*/ 18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80">
                      <a:moveTo>
                        <a:pt x="7" y="180"/>
                      </a:moveTo>
                      <a:lnTo>
                        <a:pt x="0" y="172"/>
                      </a:lnTo>
                      <a:lnTo>
                        <a:pt x="2" y="0"/>
                      </a:lnTo>
                      <a:lnTo>
                        <a:pt x="9" y="8"/>
                      </a:lnTo>
                      <a:lnTo>
                        <a:pt x="7" y="1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1" name="Freeform 1191"/>
                <p:cNvSpPr/>
                <p:nvPr/>
              </p:nvSpPr>
              <p:spPr bwMode="auto">
                <a:xfrm>
                  <a:off x="5438775" y="5822950"/>
                  <a:ext cx="12700" cy="38100"/>
                </a:xfrm>
                <a:custGeom>
                  <a:avLst/>
                  <a:gdLst>
                    <a:gd name="T0" fmla="*/ 7 w 8"/>
                    <a:gd name="T1" fmla="*/ 24 h 24"/>
                    <a:gd name="T2" fmla="*/ 0 w 8"/>
                    <a:gd name="T3" fmla="*/ 17 h 24"/>
                    <a:gd name="T4" fmla="*/ 2 w 8"/>
                    <a:gd name="T5" fmla="*/ 0 h 24"/>
                    <a:gd name="T6" fmla="*/ 8 w 8"/>
                    <a:gd name="T7" fmla="*/ 8 h 24"/>
                    <a:gd name="T8" fmla="*/ 7 w 8"/>
                    <a:gd name="T9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24">
                      <a:moveTo>
                        <a:pt x="7" y="24"/>
                      </a:moveTo>
                      <a:lnTo>
                        <a:pt x="0" y="17"/>
                      </a:lnTo>
                      <a:lnTo>
                        <a:pt x="2" y="0"/>
                      </a:lnTo>
                      <a:lnTo>
                        <a:pt x="8" y="8"/>
                      </a:lnTo>
                      <a:lnTo>
                        <a:pt x="7" y="2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2" name="Freeform 1192"/>
                <p:cNvSpPr/>
                <p:nvPr/>
              </p:nvSpPr>
              <p:spPr bwMode="auto">
                <a:xfrm>
                  <a:off x="5441950" y="5822950"/>
                  <a:ext cx="96838" cy="12700"/>
                </a:xfrm>
                <a:custGeom>
                  <a:avLst/>
                  <a:gdLst>
                    <a:gd name="T0" fmla="*/ 6 w 61"/>
                    <a:gd name="T1" fmla="*/ 8 h 8"/>
                    <a:gd name="T2" fmla="*/ 0 w 61"/>
                    <a:gd name="T3" fmla="*/ 0 h 8"/>
                    <a:gd name="T4" fmla="*/ 55 w 61"/>
                    <a:gd name="T5" fmla="*/ 0 h 8"/>
                    <a:gd name="T6" fmla="*/ 61 w 61"/>
                    <a:gd name="T7" fmla="*/ 8 h 8"/>
                    <a:gd name="T8" fmla="*/ 6 w 61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8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55" y="0"/>
                      </a:lnTo>
                      <a:lnTo>
                        <a:pt x="61" y="8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3" name="Freeform 1193"/>
                <p:cNvSpPr>
                  <a:spLocks noEditPoints="1"/>
                </p:cNvSpPr>
                <p:nvPr/>
              </p:nvSpPr>
              <p:spPr bwMode="auto">
                <a:xfrm>
                  <a:off x="5359400" y="5818188"/>
                  <a:ext cx="603250" cy="487363"/>
                </a:xfrm>
                <a:custGeom>
                  <a:avLst/>
                  <a:gdLst>
                    <a:gd name="T0" fmla="*/ 415 w 483"/>
                    <a:gd name="T1" fmla="*/ 35 h 390"/>
                    <a:gd name="T2" fmla="*/ 482 w 483"/>
                    <a:gd name="T3" fmla="*/ 103 h 390"/>
                    <a:gd name="T4" fmla="*/ 480 w 483"/>
                    <a:gd name="T5" fmla="*/ 322 h 390"/>
                    <a:gd name="T6" fmla="*/ 411 w 483"/>
                    <a:gd name="T7" fmla="*/ 390 h 390"/>
                    <a:gd name="T8" fmla="*/ 68 w 483"/>
                    <a:gd name="T9" fmla="*/ 390 h 390"/>
                    <a:gd name="T10" fmla="*/ 1 w 483"/>
                    <a:gd name="T11" fmla="*/ 322 h 390"/>
                    <a:gd name="T12" fmla="*/ 4 w 483"/>
                    <a:gd name="T13" fmla="*/ 103 h 390"/>
                    <a:gd name="T14" fmla="*/ 73 w 483"/>
                    <a:gd name="T15" fmla="*/ 35 h 390"/>
                    <a:gd name="T16" fmla="*/ 74 w 483"/>
                    <a:gd name="T17" fmla="*/ 15 h 390"/>
                    <a:gd name="T18" fmla="*/ 144 w 483"/>
                    <a:gd name="T19" fmla="*/ 15 h 390"/>
                    <a:gd name="T20" fmla="*/ 144 w 483"/>
                    <a:gd name="T21" fmla="*/ 35 h 390"/>
                    <a:gd name="T22" fmla="*/ 207 w 483"/>
                    <a:gd name="T23" fmla="*/ 35 h 390"/>
                    <a:gd name="T24" fmla="*/ 233 w 483"/>
                    <a:gd name="T25" fmla="*/ 0 h 390"/>
                    <a:gd name="T26" fmla="*/ 323 w 483"/>
                    <a:gd name="T27" fmla="*/ 0 h 390"/>
                    <a:gd name="T28" fmla="*/ 348 w 483"/>
                    <a:gd name="T29" fmla="*/ 35 h 390"/>
                    <a:gd name="T30" fmla="*/ 415 w 483"/>
                    <a:gd name="T31" fmla="*/ 35 h 390"/>
                    <a:gd name="T32" fmla="*/ 418 w 483"/>
                    <a:gd name="T33" fmla="*/ 240 h 390"/>
                    <a:gd name="T34" fmla="*/ 446 w 483"/>
                    <a:gd name="T35" fmla="*/ 212 h 390"/>
                    <a:gd name="T36" fmla="*/ 419 w 483"/>
                    <a:gd name="T37" fmla="*/ 185 h 390"/>
                    <a:gd name="T38" fmla="*/ 390 w 483"/>
                    <a:gd name="T39" fmla="*/ 185 h 390"/>
                    <a:gd name="T40" fmla="*/ 277 w 483"/>
                    <a:gd name="T41" fmla="*/ 96 h 390"/>
                    <a:gd name="T42" fmla="*/ 158 w 483"/>
                    <a:gd name="T43" fmla="*/ 212 h 390"/>
                    <a:gd name="T44" fmla="*/ 274 w 483"/>
                    <a:gd name="T45" fmla="*/ 329 h 390"/>
                    <a:gd name="T46" fmla="*/ 389 w 483"/>
                    <a:gd name="T47" fmla="*/ 240 h 390"/>
                    <a:gd name="T48" fmla="*/ 418 w 483"/>
                    <a:gd name="T49" fmla="*/ 240 h 390"/>
                    <a:gd name="T50" fmla="*/ 64 w 483"/>
                    <a:gd name="T51" fmla="*/ 314 h 390"/>
                    <a:gd name="T52" fmla="*/ 66 w 483"/>
                    <a:gd name="T53" fmla="*/ 110 h 390"/>
                    <a:gd name="T54" fmla="*/ 58 w 483"/>
                    <a:gd name="T55" fmla="*/ 102 h 390"/>
                    <a:gd name="T56" fmla="*/ 49 w 483"/>
                    <a:gd name="T57" fmla="*/ 110 h 390"/>
                    <a:gd name="T58" fmla="*/ 46 w 483"/>
                    <a:gd name="T59" fmla="*/ 314 h 390"/>
                    <a:gd name="T60" fmla="*/ 55 w 483"/>
                    <a:gd name="T61" fmla="*/ 323 h 390"/>
                    <a:gd name="T62" fmla="*/ 64 w 483"/>
                    <a:gd name="T63" fmla="*/ 314 h 390"/>
                    <a:gd name="T64" fmla="*/ 144 w 483"/>
                    <a:gd name="T65" fmla="*/ 94 h 390"/>
                    <a:gd name="T66" fmla="*/ 161 w 483"/>
                    <a:gd name="T67" fmla="*/ 111 h 390"/>
                    <a:gd name="T68" fmla="*/ 179 w 483"/>
                    <a:gd name="T69" fmla="*/ 94 h 390"/>
                    <a:gd name="T70" fmla="*/ 162 w 483"/>
                    <a:gd name="T71" fmla="*/ 76 h 390"/>
                    <a:gd name="T72" fmla="*/ 144 w 483"/>
                    <a:gd name="T73" fmla="*/ 94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483" h="390">
                      <a:moveTo>
                        <a:pt x="415" y="35"/>
                      </a:moveTo>
                      <a:cubicBezTo>
                        <a:pt x="453" y="35"/>
                        <a:pt x="483" y="66"/>
                        <a:pt x="482" y="103"/>
                      </a:cubicBezTo>
                      <a:cubicBezTo>
                        <a:pt x="480" y="322"/>
                        <a:pt x="480" y="322"/>
                        <a:pt x="480" y="322"/>
                      </a:cubicBezTo>
                      <a:cubicBezTo>
                        <a:pt x="479" y="359"/>
                        <a:pt x="448" y="390"/>
                        <a:pt x="411" y="390"/>
                      </a:cubicBezTo>
                      <a:cubicBezTo>
                        <a:pt x="68" y="390"/>
                        <a:pt x="68" y="390"/>
                        <a:pt x="68" y="390"/>
                      </a:cubicBezTo>
                      <a:cubicBezTo>
                        <a:pt x="31" y="390"/>
                        <a:pt x="0" y="359"/>
                        <a:pt x="1" y="322"/>
                      </a:cubicBezTo>
                      <a:cubicBezTo>
                        <a:pt x="4" y="103"/>
                        <a:pt x="4" y="103"/>
                        <a:pt x="4" y="103"/>
                      </a:cubicBezTo>
                      <a:cubicBezTo>
                        <a:pt x="4" y="66"/>
                        <a:pt x="35" y="35"/>
                        <a:pt x="73" y="35"/>
                      </a:cubicBezTo>
                      <a:cubicBezTo>
                        <a:pt x="74" y="15"/>
                        <a:pt x="74" y="15"/>
                        <a:pt x="74" y="15"/>
                      </a:cubicBezTo>
                      <a:cubicBezTo>
                        <a:pt x="144" y="15"/>
                        <a:pt x="144" y="15"/>
                        <a:pt x="144" y="15"/>
                      </a:cubicBezTo>
                      <a:cubicBezTo>
                        <a:pt x="144" y="35"/>
                        <a:pt x="144" y="35"/>
                        <a:pt x="144" y="35"/>
                      </a:cubicBezTo>
                      <a:cubicBezTo>
                        <a:pt x="207" y="35"/>
                        <a:pt x="207" y="35"/>
                        <a:pt x="207" y="35"/>
                      </a:cubicBezTo>
                      <a:cubicBezTo>
                        <a:pt x="233" y="0"/>
                        <a:pt x="233" y="0"/>
                        <a:pt x="233" y="0"/>
                      </a:cubicBezTo>
                      <a:cubicBezTo>
                        <a:pt x="323" y="0"/>
                        <a:pt x="323" y="0"/>
                        <a:pt x="323" y="0"/>
                      </a:cubicBezTo>
                      <a:cubicBezTo>
                        <a:pt x="348" y="35"/>
                        <a:pt x="348" y="35"/>
                        <a:pt x="348" y="35"/>
                      </a:cubicBezTo>
                      <a:lnTo>
                        <a:pt x="415" y="35"/>
                      </a:lnTo>
                      <a:close/>
                      <a:moveTo>
                        <a:pt x="418" y="240"/>
                      </a:moveTo>
                      <a:cubicBezTo>
                        <a:pt x="434" y="240"/>
                        <a:pt x="446" y="228"/>
                        <a:pt x="446" y="212"/>
                      </a:cubicBezTo>
                      <a:cubicBezTo>
                        <a:pt x="446" y="197"/>
                        <a:pt x="434" y="185"/>
                        <a:pt x="419" y="185"/>
                      </a:cubicBezTo>
                      <a:cubicBezTo>
                        <a:pt x="390" y="185"/>
                        <a:pt x="390" y="185"/>
                        <a:pt x="390" y="185"/>
                      </a:cubicBezTo>
                      <a:cubicBezTo>
                        <a:pt x="378" y="134"/>
                        <a:pt x="332" y="96"/>
                        <a:pt x="277" y="96"/>
                      </a:cubicBezTo>
                      <a:cubicBezTo>
                        <a:pt x="212" y="96"/>
                        <a:pt x="159" y="148"/>
                        <a:pt x="158" y="212"/>
                      </a:cubicBezTo>
                      <a:cubicBezTo>
                        <a:pt x="158" y="277"/>
                        <a:pt x="209" y="329"/>
                        <a:pt x="274" y="329"/>
                      </a:cubicBezTo>
                      <a:cubicBezTo>
                        <a:pt x="329" y="329"/>
                        <a:pt x="376" y="291"/>
                        <a:pt x="389" y="240"/>
                      </a:cubicBezTo>
                      <a:cubicBezTo>
                        <a:pt x="418" y="240"/>
                        <a:pt x="418" y="240"/>
                        <a:pt x="418" y="240"/>
                      </a:cubicBezTo>
                      <a:moveTo>
                        <a:pt x="64" y="314"/>
                      </a:moveTo>
                      <a:cubicBezTo>
                        <a:pt x="66" y="110"/>
                        <a:pt x="66" y="110"/>
                        <a:pt x="66" y="110"/>
                      </a:cubicBezTo>
                      <a:cubicBezTo>
                        <a:pt x="66" y="106"/>
                        <a:pt x="62" y="102"/>
                        <a:pt x="58" y="102"/>
                      </a:cubicBezTo>
                      <a:cubicBezTo>
                        <a:pt x="53" y="102"/>
                        <a:pt x="49" y="106"/>
                        <a:pt x="49" y="110"/>
                      </a:cubicBezTo>
                      <a:cubicBezTo>
                        <a:pt x="46" y="314"/>
                        <a:pt x="46" y="314"/>
                        <a:pt x="46" y="314"/>
                      </a:cubicBezTo>
                      <a:cubicBezTo>
                        <a:pt x="46" y="319"/>
                        <a:pt x="50" y="323"/>
                        <a:pt x="55" y="323"/>
                      </a:cubicBezTo>
                      <a:cubicBezTo>
                        <a:pt x="60" y="323"/>
                        <a:pt x="64" y="319"/>
                        <a:pt x="64" y="314"/>
                      </a:cubicBezTo>
                      <a:moveTo>
                        <a:pt x="144" y="94"/>
                      </a:moveTo>
                      <a:cubicBezTo>
                        <a:pt x="144" y="104"/>
                        <a:pt x="152" y="111"/>
                        <a:pt x="161" y="111"/>
                      </a:cubicBezTo>
                      <a:cubicBezTo>
                        <a:pt x="171" y="111"/>
                        <a:pt x="179" y="104"/>
                        <a:pt x="179" y="94"/>
                      </a:cubicBezTo>
                      <a:cubicBezTo>
                        <a:pt x="179" y="84"/>
                        <a:pt x="171" y="76"/>
                        <a:pt x="162" y="76"/>
                      </a:cubicBezTo>
                      <a:cubicBezTo>
                        <a:pt x="152" y="76"/>
                        <a:pt x="144" y="84"/>
                        <a:pt x="144" y="9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4" name="Freeform 1194"/>
                <p:cNvSpPr/>
                <p:nvPr/>
              </p:nvSpPr>
              <p:spPr bwMode="auto">
                <a:xfrm>
                  <a:off x="5353050" y="5864225"/>
                  <a:ext cx="49213" cy="82550"/>
                </a:xfrm>
                <a:custGeom>
                  <a:avLst/>
                  <a:gdLst>
                    <a:gd name="T0" fmla="*/ 9 w 40"/>
                    <a:gd name="T1" fmla="*/ 66 h 66"/>
                    <a:gd name="T2" fmla="*/ 0 w 40"/>
                    <a:gd name="T3" fmla="*/ 56 h 66"/>
                    <a:gd name="T4" fmla="*/ 32 w 40"/>
                    <a:gd name="T5" fmla="*/ 0 h 66"/>
                    <a:gd name="T6" fmla="*/ 40 w 40"/>
                    <a:gd name="T7" fmla="*/ 10 h 66"/>
                    <a:gd name="T8" fmla="*/ 9 w 40"/>
                    <a:gd name="T9" fmla="*/ 66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66">
                      <a:moveTo>
                        <a:pt x="9" y="66"/>
                      </a:move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1" y="33"/>
                        <a:pt x="13" y="12"/>
                        <a:pt x="32" y="0"/>
                      </a:cubicBezTo>
                      <a:cubicBezTo>
                        <a:pt x="40" y="10"/>
                        <a:pt x="40" y="10"/>
                        <a:pt x="40" y="10"/>
                      </a:cubicBezTo>
                      <a:cubicBezTo>
                        <a:pt x="21" y="22"/>
                        <a:pt x="9" y="43"/>
                        <a:pt x="9" y="6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5" name="Freeform 1195"/>
                <p:cNvSpPr/>
                <p:nvPr/>
              </p:nvSpPr>
              <p:spPr bwMode="auto">
                <a:xfrm>
                  <a:off x="5392738" y="5856288"/>
                  <a:ext cx="22225" cy="20638"/>
                </a:xfrm>
                <a:custGeom>
                  <a:avLst/>
                  <a:gdLst>
                    <a:gd name="T0" fmla="*/ 8 w 18"/>
                    <a:gd name="T1" fmla="*/ 16 h 16"/>
                    <a:gd name="T2" fmla="*/ 0 w 18"/>
                    <a:gd name="T3" fmla="*/ 6 h 16"/>
                    <a:gd name="T4" fmla="*/ 10 w 18"/>
                    <a:gd name="T5" fmla="*/ 0 h 16"/>
                    <a:gd name="T6" fmla="*/ 18 w 18"/>
                    <a:gd name="T7" fmla="*/ 10 h 16"/>
                    <a:gd name="T8" fmla="*/ 8 w 18"/>
                    <a:gd name="T9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6">
                      <a:moveTo>
                        <a:pt x="8" y="16"/>
                      </a:move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3" y="4"/>
                        <a:pt x="6" y="2"/>
                        <a:pt x="10" y="0"/>
                      </a:cubicBezTo>
                      <a:cubicBezTo>
                        <a:pt x="18" y="10"/>
                        <a:pt x="18" y="10"/>
                        <a:pt x="18" y="10"/>
                      </a:cubicBezTo>
                      <a:cubicBezTo>
                        <a:pt x="15" y="12"/>
                        <a:pt x="11" y="13"/>
                        <a:pt x="8" y="1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6" name="Freeform 1196"/>
                <p:cNvSpPr/>
                <p:nvPr/>
              </p:nvSpPr>
              <p:spPr bwMode="auto">
                <a:xfrm>
                  <a:off x="5405438" y="5853113"/>
                  <a:ext cx="22225" cy="15875"/>
                </a:xfrm>
                <a:custGeom>
                  <a:avLst/>
                  <a:gdLst>
                    <a:gd name="T0" fmla="*/ 8 w 18"/>
                    <a:gd name="T1" fmla="*/ 13 h 13"/>
                    <a:gd name="T2" fmla="*/ 0 w 18"/>
                    <a:gd name="T3" fmla="*/ 3 h 13"/>
                    <a:gd name="T4" fmla="*/ 10 w 18"/>
                    <a:gd name="T5" fmla="*/ 0 h 13"/>
                    <a:gd name="T6" fmla="*/ 18 w 18"/>
                    <a:gd name="T7" fmla="*/ 10 h 13"/>
                    <a:gd name="T8" fmla="*/ 8 w 18"/>
                    <a:gd name="T9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3">
                      <a:moveTo>
                        <a:pt x="8" y="13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3" y="2"/>
                        <a:pt x="6" y="1"/>
                        <a:pt x="10" y="0"/>
                      </a:cubicBezTo>
                      <a:cubicBezTo>
                        <a:pt x="18" y="10"/>
                        <a:pt x="18" y="10"/>
                        <a:pt x="18" y="10"/>
                      </a:cubicBezTo>
                      <a:cubicBezTo>
                        <a:pt x="15" y="11"/>
                        <a:pt x="12" y="12"/>
                        <a:pt x="8" y="1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7" name="Freeform 1197"/>
                <p:cNvSpPr/>
                <p:nvPr/>
              </p:nvSpPr>
              <p:spPr bwMode="auto">
                <a:xfrm>
                  <a:off x="5418138" y="5849938"/>
                  <a:ext cx="20638" cy="14288"/>
                </a:xfrm>
                <a:custGeom>
                  <a:avLst/>
                  <a:gdLst>
                    <a:gd name="T0" fmla="*/ 8 w 17"/>
                    <a:gd name="T1" fmla="*/ 12 h 12"/>
                    <a:gd name="T2" fmla="*/ 0 w 17"/>
                    <a:gd name="T3" fmla="*/ 2 h 12"/>
                    <a:gd name="T4" fmla="*/ 9 w 17"/>
                    <a:gd name="T5" fmla="*/ 0 h 12"/>
                    <a:gd name="T6" fmla="*/ 17 w 17"/>
                    <a:gd name="T7" fmla="*/ 10 h 12"/>
                    <a:gd name="T8" fmla="*/ 8 w 17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2">
                      <a:moveTo>
                        <a:pt x="8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3" y="1"/>
                        <a:pt x="6" y="0"/>
                        <a:pt x="9" y="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4" y="10"/>
                        <a:pt x="11" y="11"/>
                        <a:pt x="8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8" name="Freeform 1198"/>
                <p:cNvSpPr/>
                <p:nvPr/>
              </p:nvSpPr>
              <p:spPr bwMode="auto">
                <a:xfrm>
                  <a:off x="5429250" y="5849938"/>
                  <a:ext cx="20638" cy="12700"/>
                </a:xfrm>
                <a:custGeom>
                  <a:avLst/>
                  <a:gdLst>
                    <a:gd name="T0" fmla="*/ 8 w 17"/>
                    <a:gd name="T1" fmla="*/ 10 h 10"/>
                    <a:gd name="T2" fmla="*/ 0 w 17"/>
                    <a:gd name="T3" fmla="*/ 0 h 10"/>
                    <a:gd name="T4" fmla="*/ 8 w 17"/>
                    <a:gd name="T5" fmla="*/ 0 h 10"/>
                    <a:gd name="T6" fmla="*/ 17 w 17"/>
                    <a:gd name="T7" fmla="*/ 9 h 10"/>
                    <a:gd name="T8" fmla="*/ 8 w 17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0"/>
                        <a:pt x="5" y="0"/>
                        <a:pt x="8" y="0"/>
                      </a:cubicBezTo>
                      <a:cubicBezTo>
                        <a:pt x="17" y="9"/>
                        <a:pt x="17" y="9"/>
                        <a:pt x="17" y="9"/>
                      </a:cubicBezTo>
                      <a:cubicBezTo>
                        <a:pt x="14" y="9"/>
                        <a:pt x="11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954" name="文本框 953"/>
            <p:cNvSpPr txBox="1"/>
            <p:nvPr/>
          </p:nvSpPr>
          <p:spPr>
            <a:xfrm>
              <a:off x="3602145" y="3547468"/>
              <a:ext cx="224010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0" i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加大边境贸易基础设施建设，提高边境贸易便利化水平。</a:t>
              </a:r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63" name="组合 962"/>
          <p:cNvGrpSpPr/>
          <p:nvPr/>
        </p:nvGrpSpPr>
        <p:grpSpPr>
          <a:xfrm>
            <a:off x="5082407" y="2894780"/>
            <a:ext cx="2111883" cy="2564407"/>
            <a:chOff x="6579861" y="2228410"/>
            <a:chExt cx="2111883" cy="2564407"/>
          </a:xfrm>
        </p:grpSpPr>
        <p:grpSp>
          <p:nvGrpSpPr>
            <p:cNvPr id="944" name="组合 943"/>
            <p:cNvGrpSpPr/>
            <p:nvPr/>
          </p:nvGrpSpPr>
          <p:grpSpPr>
            <a:xfrm>
              <a:off x="7107165" y="2228410"/>
              <a:ext cx="914400" cy="1254063"/>
              <a:chOff x="5139633" y="1999809"/>
              <a:chExt cx="914400" cy="1254063"/>
            </a:xfrm>
          </p:grpSpPr>
          <p:sp>
            <p:nvSpPr>
              <p:cNvPr id="859" name="圆角矩形 858"/>
              <p:cNvSpPr/>
              <p:nvPr/>
            </p:nvSpPr>
            <p:spPr>
              <a:xfrm rot="2700000">
                <a:off x="5139633" y="1999809"/>
                <a:ext cx="914400" cy="914400"/>
              </a:xfrm>
              <a:prstGeom prst="roundRect">
                <a:avLst/>
              </a:prstGeom>
              <a:solidFill>
                <a:srgbClr val="7C8B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0" name="圆角矩形 859"/>
              <p:cNvSpPr/>
              <p:nvPr/>
            </p:nvSpPr>
            <p:spPr>
              <a:xfrm rot="2700000">
                <a:off x="5372166" y="2804538"/>
                <a:ext cx="449334" cy="449334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1" name="文本框 860"/>
              <p:cNvSpPr txBox="1"/>
              <p:nvPr/>
            </p:nvSpPr>
            <p:spPr>
              <a:xfrm>
                <a:off x="5374656" y="282915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000" dirty="0">
                    <a:solidFill>
                      <a:srgbClr val="7C8B71"/>
                    </a:solidFill>
                    <a:cs typeface="+mn-ea"/>
                    <a:sym typeface="+mn-lt"/>
                  </a:rPr>
                  <a:t>02</a:t>
                </a:r>
                <a:endParaRPr lang="zh-CN" altLang="en-US" sz="2000" dirty="0">
                  <a:solidFill>
                    <a:srgbClr val="7C8B7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90" name="组合 89"/>
              <p:cNvGrpSpPr/>
              <p:nvPr/>
            </p:nvGrpSpPr>
            <p:grpSpPr>
              <a:xfrm>
                <a:off x="5290445" y="2183959"/>
                <a:ext cx="612776" cy="546101"/>
                <a:chOff x="6659563" y="5757863"/>
                <a:chExt cx="612776" cy="546101"/>
              </a:xfrm>
              <a:solidFill>
                <a:schemeClr val="bg1"/>
              </a:solidFill>
            </p:grpSpPr>
            <p:sp>
              <p:nvSpPr>
                <p:cNvPr id="91" name="Freeform 673"/>
                <p:cNvSpPr/>
                <p:nvPr/>
              </p:nvSpPr>
              <p:spPr bwMode="auto">
                <a:xfrm>
                  <a:off x="7191376" y="5886451"/>
                  <a:ext cx="12700" cy="11113"/>
                </a:xfrm>
                <a:custGeom>
                  <a:avLst/>
                  <a:gdLst>
                    <a:gd name="T0" fmla="*/ 9 w 10"/>
                    <a:gd name="T1" fmla="*/ 9 h 9"/>
                    <a:gd name="T2" fmla="*/ 0 w 10"/>
                    <a:gd name="T3" fmla="*/ 0 h 9"/>
                    <a:gd name="T4" fmla="*/ 2 w 10"/>
                    <a:gd name="T5" fmla="*/ 0 h 9"/>
                    <a:gd name="T6" fmla="*/ 10 w 10"/>
                    <a:gd name="T7" fmla="*/ 9 h 9"/>
                    <a:gd name="T8" fmla="*/ 9 w 10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9">
                      <a:moveTo>
                        <a:pt x="9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10" y="9"/>
                        <a:pt x="9" y="9"/>
                        <a:pt x="9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674"/>
                <p:cNvSpPr/>
                <p:nvPr/>
              </p:nvSpPr>
              <p:spPr bwMode="auto">
                <a:xfrm>
                  <a:off x="7194551" y="5886451"/>
                  <a:ext cx="22225" cy="12700"/>
                </a:xfrm>
                <a:custGeom>
                  <a:avLst/>
                  <a:gdLst>
                    <a:gd name="T0" fmla="*/ 8 w 18"/>
                    <a:gd name="T1" fmla="*/ 9 h 11"/>
                    <a:gd name="T2" fmla="*/ 0 w 18"/>
                    <a:gd name="T3" fmla="*/ 0 h 11"/>
                    <a:gd name="T4" fmla="*/ 9 w 18"/>
                    <a:gd name="T5" fmla="*/ 1 h 11"/>
                    <a:gd name="T6" fmla="*/ 18 w 18"/>
                    <a:gd name="T7" fmla="*/ 11 h 11"/>
                    <a:gd name="T8" fmla="*/ 8 w 18"/>
                    <a:gd name="T9" fmla="*/ 9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1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0"/>
                        <a:pt x="6" y="0"/>
                        <a:pt x="9" y="1"/>
                      </a:cubicBezTo>
                      <a:cubicBezTo>
                        <a:pt x="18" y="11"/>
                        <a:pt x="18" y="11"/>
                        <a:pt x="18" y="11"/>
                      </a:cubicBezTo>
                      <a:cubicBezTo>
                        <a:pt x="15" y="10"/>
                        <a:pt x="11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675"/>
                <p:cNvSpPr/>
                <p:nvPr/>
              </p:nvSpPr>
              <p:spPr bwMode="auto">
                <a:xfrm>
                  <a:off x="7205663" y="5888038"/>
                  <a:ext cx="30163" cy="17463"/>
                </a:xfrm>
                <a:custGeom>
                  <a:avLst/>
                  <a:gdLst>
                    <a:gd name="T0" fmla="*/ 9 w 24"/>
                    <a:gd name="T1" fmla="*/ 10 h 15"/>
                    <a:gd name="T2" fmla="*/ 0 w 24"/>
                    <a:gd name="T3" fmla="*/ 0 h 15"/>
                    <a:gd name="T4" fmla="*/ 15 w 24"/>
                    <a:gd name="T5" fmla="*/ 5 h 15"/>
                    <a:gd name="T6" fmla="*/ 24 w 24"/>
                    <a:gd name="T7" fmla="*/ 15 h 15"/>
                    <a:gd name="T8" fmla="*/ 9 w 24"/>
                    <a:gd name="T9" fmla="*/ 1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15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1"/>
                        <a:pt x="11" y="3"/>
                        <a:pt x="15" y="5"/>
                      </a:cubicBezTo>
                      <a:cubicBezTo>
                        <a:pt x="24" y="15"/>
                        <a:pt x="24" y="15"/>
                        <a:pt x="24" y="15"/>
                      </a:cubicBezTo>
                      <a:cubicBezTo>
                        <a:pt x="19" y="12"/>
                        <a:pt x="14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676"/>
                <p:cNvSpPr/>
                <p:nvPr/>
              </p:nvSpPr>
              <p:spPr bwMode="auto">
                <a:xfrm>
                  <a:off x="7224713" y="5894388"/>
                  <a:ext cx="23813" cy="20638"/>
                </a:xfrm>
                <a:custGeom>
                  <a:avLst/>
                  <a:gdLst>
                    <a:gd name="T0" fmla="*/ 9 w 19"/>
                    <a:gd name="T1" fmla="*/ 10 h 17"/>
                    <a:gd name="T2" fmla="*/ 0 w 19"/>
                    <a:gd name="T3" fmla="*/ 0 h 17"/>
                    <a:gd name="T4" fmla="*/ 11 w 19"/>
                    <a:gd name="T5" fmla="*/ 7 h 17"/>
                    <a:gd name="T6" fmla="*/ 19 w 19"/>
                    <a:gd name="T7" fmla="*/ 17 h 17"/>
                    <a:gd name="T8" fmla="*/ 9 w 19"/>
                    <a:gd name="T9" fmla="*/ 1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17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"/>
                        <a:pt x="8" y="5"/>
                        <a:pt x="11" y="7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6" y="14"/>
                        <a:pt x="13" y="12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Freeform 677"/>
                <p:cNvSpPr/>
                <p:nvPr/>
              </p:nvSpPr>
              <p:spPr bwMode="auto">
                <a:xfrm>
                  <a:off x="7237413" y="5902326"/>
                  <a:ext cx="17463" cy="20638"/>
                </a:xfrm>
                <a:custGeom>
                  <a:avLst/>
                  <a:gdLst>
                    <a:gd name="T0" fmla="*/ 8 w 14"/>
                    <a:gd name="T1" fmla="*/ 10 h 16"/>
                    <a:gd name="T2" fmla="*/ 0 w 14"/>
                    <a:gd name="T3" fmla="*/ 0 h 16"/>
                    <a:gd name="T4" fmla="*/ 6 w 14"/>
                    <a:gd name="T5" fmla="*/ 6 h 16"/>
                    <a:gd name="T6" fmla="*/ 14 w 14"/>
                    <a:gd name="T7" fmla="*/ 16 h 16"/>
                    <a:gd name="T8" fmla="*/ 8 w 14"/>
                    <a:gd name="T9" fmla="*/ 1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6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2"/>
                        <a:pt x="4" y="4"/>
                        <a:pt x="6" y="6"/>
                      </a:cubicBezTo>
                      <a:cubicBezTo>
                        <a:pt x="14" y="16"/>
                        <a:pt x="14" y="16"/>
                        <a:pt x="14" y="16"/>
                      </a:cubicBezTo>
                      <a:cubicBezTo>
                        <a:pt x="12" y="14"/>
                        <a:pt x="10" y="12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" name="Freeform 678"/>
                <p:cNvSpPr/>
                <p:nvPr/>
              </p:nvSpPr>
              <p:spPr bwMode="auto">
                <a:xfrm>
                  <a:off x="7186613" y="5886451"/>
                  <a:ext cx="15875" cy="417513"/>
                </a:xfrm>
                <a:custGeom>
                  <a:avLst/>
                  <a:gdLst>
                    <a:gd name="T0" fmla="*/ 7 w 10"/>
                    <a:gd name="T1" fmla="*/ 263 h 263"/>
                    <a:gd name="T2" fmla="*/ 0 w 10"/>
                    <a:gd name="T3" fmla="*/ 256 h 263"/>
                    <a:gd name="T4" fmla="*/ 3 w 10"/>
                    <a:gd name="T5" fmla="*/ 0 h 263"/>
                    <a:gd name="T6" fmla="*/ 10 w 10"/>
                    <a:gd name="T7" fmla="*/ 7 h 263"/>
                    <a:gd name="T8" fmla="*/ 7 w 10"/>
                    <a:gd name="T9" fmla="*/ 263 h 2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63">
                      <a:moveTo>
                        <a:pt x="7" y="263"/>
                      </a:moveTo>
                      <a:lnTo>
                        <a:pt x="0" y="256"/>
                      </a:lnTo>
                      <a:lnTo>
                        <a:pt x="3" y="0"/>
                      </a:lnTo>
                      <a:lnTo>
                        <a:pt x="10" y="7"/>
                      </a:lnTo>
                      <a:lnTo>
                        <a:pt x="7" y="26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7" name="Freeform 679"/>
                <p:cNvSpPr/>
                <p:nvPr/>
              </p:nvSpPr>
              <p:spPr bwMode="auto">
                <a:xfrm>
                  <a:off x="7197726" y="5897563"/>
                  <a:ext cx="74613" cy="406400"/>
                </a:xfrm>
                <a:custGeom>
                  <a:avLst/>
                  <a:gdLst>
                    <a:gd name="T0" fmla="*/ 4 w 60"/>
                    <a:gd name="T1" fmla="*/ 0 h 325"/>
                    <a:gd name="T2" fmla="*/ 59 w 60"/>
                    <a:gd name="T3" fmla="*/ 57 h 325"/>
                    <a:gd name="T4" fmla="*/ 56 w 60"/>
                    <a:gd name="T5" fmla="*/ 269 h 325"/>
                    <a:gd name="T6" fmla="*/ 0 w 60"/>
                    <a:gd name="T7" fmla="*/ 325 h 325"/>
                    <a:gd name="T8" fmla="*/ 4 w 60"/>
                    <a:gd name="T9" fmla="*/ 0 h 3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325">
                      <a:moveTo>
                        <a:pt x="4" y="0"/>
                      </a:moveTo>
                      <a:cubicBezTo>
                        <a:pt x="35" y="0"/>
                        <a:pt x="60" y="26"/>
                        <a:pt x="59" y="57"/>
                      </a:cubicBezTo>
                      <a:cubicBezTo>
                        <a:pt x="56" y="269"/>
                        <a:pt x="56" y="269"/>
                        <a:pt x="56" y="269"/>
                      </a:cubicBezTo>
                      <a:cubicBezTo>
                        <a:pt x="56" y="300"/>
                        <a:pt x="31" y="325"/>
                        <a:pt x="0" y="325"/>
                      </a:cubicBez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Freeform 680"/>
                <p:cNvSpPr/>
                <p:nvPr/>
              </p:nvSpPr>
              <p:spPr bwMode="auto">
                <a:xfrm>
                  <a:off x="7113588" y="5886451"/>
                  <a:ext cx="46038" cy="11113"/>
                </a:xfrm>
                <a:custGeom>
                  <a:avLst/>
                  <a:gdLst>
                    <a:gd name="T0" fmla="*/ 7 w 29"/>
                    <a:gd name="T1" fmla="*/ 7 h 7"/>
                    <a:gd name="T2" fmla="*/ 0 w 29"/>
                    <a:gd name="T3" fmla="*/ 0 h 7"/>
                    <a:gd name="T4" fmla="*/ 23 w 29"/>
                    <a:gd name="T5" fmla="*/ 0 h 7"/>
                    <a:gd name="T6" fmla="*/ 29 w 29"/>
                    <a:gd name="T7" fmla="*/ 7 h 7"/>
                    <a:gd name="T8" fmla="*/ 7 w 29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7">
                      <a:moveTo>
                        <a:pt x="7" y="7"/>
                      </a:moveTo>
                      <a:lnTo>
                        <a:pt x="0" y="0"/>
                      </a:lnTo>
                      <a:lnTo>
                        <a:pt x="23" y="0"/>
                      </a:lnTo>
                      <a:lnTo>
                        <a:pt x="29" y="7"/>
                      </a:lnTo>
                      <a:lnTo>
                        <a:pt x="7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Freeform 681"/>
                <p:cNvSpPr/>
                <p:nvPr/>
              </p:nvSpPr>
              <p:spPr bwMode="auto">
                <a:xfrm>
                  <a:off x="7065963" y="5849938"/>
                  <a:ext cx="11113" cy="47625"/>
                </a:xfrm>
                <a:custGeom>
                  <a:avLst/>
                  <a:gdLst>
                    <a:gd name="T0" fmla="*/ 7 w 7"/>
                    <a:gd name="T1" fmla="*/ 30 h 30"/>
                    <a:gd name="T2" fmla="*/ 0 w 7"/>
                    <a:gd name="T3" fmla="*/ 23 h 30"/>
                    <a:gd name="T4" fmla="*/ 0 w 7"/>
                    <a:gd name="T5" fmla="*/ 0 h 30"/>
                    <a:gd name="T6" fmla="*/ 7 w 7"/>
                    <a:gd name="T7" fmla="*/ 8 h 30"/>
                    <a:gd name="T8" fmla="*/ 7 w 7"/>
                    <a:gd name="T9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30">
                      <a:moveTo>
                        <a:pt x="7" y="30"/>
                      </a:moveTo>
                      <a:lnTo>
                        <a:pt x="0" y="23"/>
                      </a:lnTo>
                      <a:lnTo>
                        <a:pt x="0" y="0"/>
                      </a:lnTo>
                      <a:lnTo>
                        <a:pt x="7" y="8"/>
                      </a:lnTo>
                      <a:lnTo>
                        <a:pt x="7" y="3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Freeform 682"/>
                <p:cNvSpPr/>
                <p:nvPr/>
              </p:nvSpPr>
              <p:spPr bwMode="auto">
                <a:xfrm>
                  <a:off x="7054851" y="5821363"/>
                  <a:ext cx="22225" cy="41275"/>
                </a:xfrm>
                <a:custGeom>
                  <a:avLst/>
                  <a:gdLst>
                    <a:gd name="T0" fmla="*/ 17 w 17"/>
                    <a:gd name="T1" fmla="*/ 33 h 33"/>
                    <a:gd name="T2" fmla="*/ 9 w 17"/>
                    <a:gd name="T3" fmla="*/ 23 h 33"/>
                    <a:gd name="T4" fmla="*/ 0 w 17"/>
                    <a:gd name="T5" fmla="*/ 0 h 33"/>
                    <a:gd name="T6" fmla="*/ 9 w 17"/>
                    <a:gd name="T7" fmla="*/ 10 h 33"/>
                    <a:gd name="T8" fmla="*/ 17 w 17"/>
                    <a:gd name="T9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33">
                      <a:moveTo>
                        <a:pt x="17" y="33"/>
                      </a:moveTo>
                      <a:cubicBezTo>
                        <a:pt x="9" y="23"/>
                        <a:pt x="9" y="23"/>
                        <a:pt x="9" y="23"/>
                      </a:cubicBezTo>
                      <a:cubicBezTo>
                        <a:pt x="9" y="14"/>
                        <a:pt x="6" y="6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14" y="16"/>
                        <a:pt x="17" y="24"/>
                        <a:pt x="17" y="3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Freeform 683"/>
                <p:cNvSpPr/>
                <p:nvPr/>
              </p:nvSpPr>
              <p:spPr bwMode="auto">
                <a:xfrm>
                  <a:off x="7023101" y="5757863"/>
                  <a:ext cx="14288" cy="12700"/>
                </a:xfrm>
                <a:custGeom>
                  <a:avLst/>
                  <a:gdLst>
                    <a:gd name="T0" fmla="*/ 9 w 11"/>
                    <a:gd name="T1" fmla="*/ 10 h 10"/>
                    <a:gd name="T2" fmla="*/ 0 w 11"/>
                    <a:gd name="T3" fmla="*/ 0 h 10"/>
                    <a:gd name="T4" fmla="*/ 2 w 11"/>
                    <a:gd name="T5" fmla="*/ 0 h 10"/>
                    <a:gd name="T6" fmla="*/ 11 w 11"/>
                    <a:gd name="T7" fmla="*/ 10 h 10"/>
                    <a:gd name="T8" fmla="*/ 9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Freeform 684"/>
                <p:cNvSpPr/>
                <p:nvPr/>
              </p:nvSpPr>
              <p:spPr bwMode="auto">
                <a:xfrm>
                  <a:off x="7024688" y="5757863"/>
                  <a:ext cx="26988" cy="12700"/>
                </a:xfrm>
                <a:custGeom>
                  <a:avLst/>
                  <a:gdLst>
                    <a:gd name="T0" fmla="*/ 9 w 21"/>
                    <a:gd name="T1" fmla="*/ 10 h 11"/>
                    <a:gd name="T2" fmla="*/ 0 w 21"/>
                    <a:gd name="T3" fmla="*/ 0 h 11"/>
                    <a:gd name="T4" fmla="*/ 13 w 21"/>
                    <a:gd name="T5" fmla="*/ 1 h 11"/>
                    <a:gd name="T6" fmla="*/ 21 w 21"/>
                    <a:gd name="T7" fmla="*/ 11 h 11"/>
                    <a:gd name="T8" fmla="*/ 9 w 21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9" y="1"/>
                        <a:pt x="13" y="1"/>
                      </a:cubicBezTo>
                      <a:cubicBezTo>
                        <a:pt x="21" y="11"/>
                        <a:pt x="21" y="11"/>
                        <a:pt x="21" y="11"/>
                      </a:cubicBezTo>
                      <a:cubicBezTo>
                        <a:pt x="17" y="10"/>
                        <a:pt x="13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Freeform 685"/>
                <p:cNvSpPr/>
                <p:nvPr/>
              </p:nvSpPr>
              <p:spPr bwMode="auto">
                <a:xfrm>
                  <a:off x="7042151" y="5759451"/>
                  <a:ext cx="34925" cy="20638"/>
                </a:xfrm>
                <a:custGeom>
                  <a:avLst/>
                  <a:gdLst>
                    <a:gd name="T0" fmla="*/ 8 w 28"/>
                    <a:gd name="T1" fmla="*/ 10 h 17"/>
                    <a:gd name="T2" fmla="*/ 0 w 28"/>
                    <a:gd name="T3" fmla="*/ 0 h 17"/>
                    <a:gd name="T4" fmla="*/ 20 w 28"/>
                    <a:gd name="T5" fmla="*/ 8 h 17"/>
                    <a:gd name="T6" fmla="*/ 28 w 28"/>
                    <a:gd name="T7" fmla="*/ 17 h 17"/>
                    <a:gd name="T8" fmla="*/ 8 w 28"/>
                    <a:gd name="T9" fmla="*/ 1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17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2"/>
                        <a:pt x="14" y="4"/>
                        <a:pt x="20" y="8"/>
                      </a:cubicBezTo>
                      <a:cubicBezTo>
                        <a:pt x="28" y="17"/>
                        <a:pt x="28" y="17"/>
                        <a:pt x="28" y="17"/>
                      </a:cubicBezTo>
                      <a:cubicBezTo>
                        <a:pt x="22" y="14"/>
                        <a:pt x="15" y="12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Freeform 686"/>
                <p:cNvSpPr/>
                <p:nvPr/>
              </p:nvSpPr>
              <p:spPr bwMode="auto">
                <a:xfrm>
                  <a:off x="7065963" y="5768976"/>
                  <a:ext cx="28575" cy="23813"/>
                </a:xfrm>
                <a:custGeom>
                  <a:avLst/>
                  <a:gdLst>
                    <a:gd name="T0" fmla="*/ 8 w 22"/>
                    <a:gd name="T1" fmla="*/ 9 h 19"/>
                    <a:gd name="T2" fmla="*/ 0 w 22"/>
                    <a:gd name="T3" fmla="*/ 0 h 19"/>
                    <a:gd name="T4" fmla="*/ 14 w 22"/>
                    <a:gd name="T5" fmla="*/ 9 h 19"/>
                    <a:gd name="T6" fmla="*/ 22 w 22"/>
                    <a:gd name="T7" fmla="*/ 19 h 19"/>
                    <a:gd name="T8" fmla="*/ 8 w 22"/>
                    <a:gd name="T9" fmla="*/ 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1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2"/>
                        <a:pt x="10" y="5"/>
                        <a:pt x="14" y="9"/>
                      </a:cubicBezTo>
                      <a:cubicBezTo>
                        <a:pt x="22" y="19"/>
                        <a:pt x="22" y="19"/>
                        <a:pt x="22" y="19"/>
                      </a:cubicBezTo>
                      <a:cubicBezTo>
                        <a:pt x="18" y="15"/>
                        <a:pt x="13" y="12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5" name="Freeform 687"/>
                <p:cNvSpPr/>
                <p:nvPr/>
              </p:nvSpPr>
              <p:spPr bwMode="auto">
                <a:xfrm>
                  <a:off x="7083426" y="5780088"/>
                  <a:ext cx="20638" cy="20638"/>
                </a:xfrm>
                <a:custGeom>
                  <a:avLst/>
                  <a:gdLst>
                    <a:gd name="T0" fmla="*/ 8 w 16"/>
                    <a:gd name="T1" fmla="*/ 10 h 17"/>
                    <a:gd name="T2" fmla="*/ 0 w 16"/>
                    <a:gd name="T3" fmla="*/ 0 h 17"/>
                    <a:gd name="T4" fmla="*/ 7 w 16"/>
                    <a:gd name="T5" fmla="*/ 8 h 17"/>
                    <a:gd name="T6" fmla="*/ 16 w 16"/>
                    <a:gd name="T7" fmla="*/ 17 h 17"/>
                    <a:gd name="T8" fmla="*/ 8 w 16"/>
                    <a:gd name="T9" fmla="*/ 1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7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2"/>
                        <a:pt x="5" y="5"/>
                        <a:pt x="7" y="8"/>
                      </a:cubicBezTo>
                      <a:cubicBezTo>
                        <a:pt x="16" y="17"/>
                        <a:pt x="16" y="17"/>
                        <a:pt x="16" y="17"/>
                      </a:cubicBezTo>
                      <a:cubicBezTo>
                        <a:pt x="13" y="15"/>
                        <a:pt x="11" y="12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Freeform 688"/>
                <p:cNvSpPr/>
                <p:nvPr/>
              </p:nvSpPr>
              <p:spPr bwMode="auto">
                <a:xfrm>
                  <a:off x="6859588" y="5886451"/>
                  <a:ext cx="217488" cy="11113"/>
                </a:xfrm>
                <a:custGeom>
                  <a:avLst/>
                  <a:gdLst>
                    <a:gd name="T0" fmla="*/ 7 w 137"/>
                    <a:gd name="T1" fmla="*/ 7 h 7"/>
                    <a:gd name="T2" fmla="*/ 0 w 137"/>
                    <a:gd name="T3" fmla="*/ 0 h 7"/>
                    <a:gd name="T4" fmla="*/ 130 w 137"/>
                    <a:gd name="T5" fmla="*/ 0 h 7"/>
                    <a:gd name="T6" fmla="*/ 137 w 137"/>
                    <a:gd name="T7" fmla="*/ 7 h 7"/>
                    <a:gd name="T8" fmla="*/ 7 w 137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7" h="7">
                      <a:moveTo>
                        <a:pt x="7" y="7"/>
                      </a:moveTo>
                      <a:lnTo>
                        <a:pt x="0" y="0"/>
                      </a:lnTo>
                      <a:lnTo>
                        <a:pt x="130" y="0"/>
                      </a:lnTo>
                      <a:lnTo>
                        <a:pt x="137" y="7"/>
                      </a:lnTo>
                      <a:lnTo>
                        <a:pt x="7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Freeform 689"/>
                <p:cNvSpPr/>
                <p:nvPr/>
              </p:nvSpPr>
              <p:spPr bwMode="auto">
                <a:xfrm>
                  <a:off x="6770688" y="5886451"/>
                  <a:ext cx="15875" cy="417513"/>
                </a:xfrm>
                <a:custGeom>
                  <a:avLst/>
                  <a:gdLst>
                    <a:gd name="T0" fmla="*/ 7 w 10"/>
                    <a:gd name="T1" fmla="*/ 263 h 263"/>
                    <a:gd name="T2" fmla="*/ 0 w 10"/>
                    <a:gd name="T3" fmla="*/ 256 h 263"/>
                    <a:gd name="T4" fmla="*/ 4 w 10"/>
                    <a:gd name="T5" fmla="*/ 0 h 263"/>
                    <a:gd name="T6" fmla="*/ 10 w 10"/>
                    <a:gd name="T7" fmla="*/ 7 h 263"/>
                    <a:gd name="T8" fmla="*/ 7 w 10"/>
                    <a:gd name="T9" fmla="*/ 263 h 2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63">
                      <a:moveTo>
                        <a:pt x="7" y="263"/>
                      </a:moveTo>
                      <a:lnTo>
                        <a:pt x="0" y="256"/>
                      </a:lnTo>
                      <a:lnTo>
                        <a:pt x="4" y="0"/>
                      </a:lnTo>
                      <a:lnTo>
                        <a:pt x="10" y="7"/>
                      </a:lnTo>
                      <a:lnTo>
                        <a:pt x="7" y="26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Freeform 690"/>
                <p:cNvSpPr/>
                <p:nvPr/>
              </p:nvSpPr>
              <p:spPr bwMode="auto">
                <a:xfrm>
                  <a:off x="6777038" y="5886451"/>
                  <a:ext cx="46038" cy="11113"/>
                </a:xfrm>
                <a:custGeom>
                  <a:avLst/>
                  <a:gdLst>
                    <a:gd name="T0" fmla="*/ 6 w 29"/>
                    <a:gd name="T1" fmla="*/ 7 h 7"/>
                    <a:gd name="T2" fmla="*/ 0 w 29"/>
                    <a:gd name="T3" fmla="*/ 0 h 7"/>
                    <a:gd name="T4" fmla="*/ 22 w 29"/>
                    <a:gd name="T5" fmla="*/ 0 h 7"/>
                    <a:gd name="T6" fmla="*/ 29 w 29"/>
                    <a:gd name="T7" fmla="*/ 7 h 7"/>
                    <a:gd name="T8" fmla="*/ 6 w 29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7">
                      <a:moveTo>
                        <a:pt x="6" y="7"/>
                      </a:moveTo>
                      <a:lnTo>
                        <a:pt x="0" y="0"/>
                      </a:lnTo>
                      <a:lnTo>
                        <a:pt x="22" y="0"/>
                      </a:lnTo>
                      <a:lnTo>
                        <a:pt x="29" y="7"/>
                      </a:lnTo>
                      <a:lnTo>
                        <a:pt x="6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Freeform 691"/>
                <p:cNvSpPr/>
                <p:nvPr/>
              </p:nvSpPr>
              <p:spPr bwMode="auto">
                <a:xfrm>
                  <a:off x="6811963" y="5849938"/>
                  <a:ext cx="11113" cy="47625"/>
                </a:xfrm>
                <a:custGeom>
                  <a:avLst/>
                  <a:gdLst>
                    <a:gd name="T0" fmla="*/ 7 w 7"/>
                    <a:gd name="T1" fmla="*/ 30 h 30"/>
                    <a:gd name="T2" fmla="*/ 0 w 7"/>
                    <a:gd name="T3" fmla="*/ 23 h 30"/>
                    <a:gd name="T4" fmla="*/ 1 w 7"/>
                    <a:gd name="T5" fmla="*/ 0 h 30"/>
                    <a:gd name="T6" fmla="*/ 7 w 7"/>
                    <a:gd name="T7" fmla="*/ 8 h 30"/>
                    <a:gd name="T8" fmla="*/ 7 w 7"/>
                    <a:gd name="T9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30">
                      <a:moveTo>
                        <a:pt x="7" y="30"/>
                      </a:moveTo>
                      <a:lnTo>
                        <a:pt x="0" y="23"/>
                      </a:lnTo>
                      <a:lnTo>
                        <a:pt x="1" y="0"/>
                      </a:lnTo>
                      <a:lnTo>
                        <a:pt x="7" y="8"/>
                      </a:lnTo>
                      <a:lnTo>
                        <a:pt x="7" y="3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Freeform 692"/>
                <p:cNvSpPr/>
                <p:nvPr/>
              </p:nvSpPr>
              <p:spPr bwMode="auto">
                <a:xfrm>
                  <a:off x="6907213" y="5757863"/>
                  <a:ext cx="127000" cy="12700"/>
                </a:xfrm>
                <a:custGeom>
                  <a:avLst/>
                  <a:gdLst>
                    <a:gd name="T0" fmla="*/ 6 w 80"/>
                    <a:gd name="T1" fmla="*/ 8 h 8"/>
                    <a:gd name="T2" fmla="*/ 0 w 80"/>
                    <a:gd name="T3" fmla="*/ 0 h 8"/>
                    <a:gd name="T4" fmla="*/ 73 w 80"/>
                    <a:gd name="T5" fmla="*/ 0 h 8"/>
                    <a:gd name="T6" fmla="*/ 80 w 80"/>
                    <a:gd name="T7" fmla="*/ 8 h 8"/>
                    <a:gd name="T8" fmla="*/ 6 w 80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0" h="8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73" y="0"/>
                      </a:lnTo>
                      <a:lnTo>
                        <a:pt x="80" y="8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Freeform 693"/>
                <p:cNvSpPr/>
                <p:nvPr/>
              </p:nvSpPr>
              <p:spPr bwMode="auto">
                <a:xfrm>
                  <a:off x="6813551" y="5772151"/>
                  <a:ext cx="52388" cy="90488"/>
                </a:xfrm>
                <a:custGeom>
                  <a:avLst/>
                  <a:gdLst>
                    <a:gd name="T0" fmla="*/ 8 w 42"/>
                    <a:gd name="T1" fmla="*/ 72 h 72"/>
                    <a:gd name="T2" fmla="*/ 0 w 42"/>
                    <a:gd name="T3" fmla="*/ 62 h 72"/>
                    <a:gd name="T4" fmla="*/ 34 w 42"/>
                    <a:gd name="T5" fmla="*/ 0 h 72"/>
                    <a:gd name="T6" fmla="*/ 42 w 42"/>
                    <a:gd name="T7" fmla="*/ 10 h 72"/>
                    <a:gd name="T8" fmla="*/ 8 w 42"/>
                    <a:gd name="T9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72">
                      <a:moveTo>
                        <a:pt x="8" y="72"/>
                      </a:moveTo>
                      <a:cubicBezTo>
                        <a:pt x="0" y="62"/>
                        <a:pt x="0" y="62"/>
                        <a:pt x="0" y="62"/>
                      </a:cubicBezTo>
                      <a:cubicBezTo>
                        <a:pt x="0" y="36"/>
                        <a:pt x="13" y="14"/>
                        <a:pt x="34" y="0"/>
                      </a:cubicBezTo>
                      <a:cubicBezTo>
                        <a:pt x="42" y="10"/>
                        <a:pt x="42" y="10"/>
                        <a:pt x="42" y="10"/>
                      </a:cubicBezTo>
                      <a:cubicBezTo>
                        <a:pt x="22" y="23"/>
                        <a:pt x="8" y="46"/>
                        <a:pt x="8" y="7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Freeform 694"/>
                <p:cNvSpPr/>
                <p:nvPr/>
              </p:nvSpPr>
              <p:spPr bwMode="auto">
                <a:xfrm>
                  <a:off x="6854826" y="5764213"/>
                  <a:ext cx="25400" cy="20638"/>
                </a:xfrm>
                <a:custGeom>
                  <a:avLst/>
                  <a:gdLst>
                    <a:gd name="T0" fmla="*/ 8 w 20"/>
                    <a:gd name="T1" fmla="*/ 16 h 16"/>
                    <a:gd name="T2" fmla="*/ 0 w 20"/>
                    <a:gd name="T3" fmla="*/ 6 h 16"/>
                    <a:gd name="T4" fmla="*/ 11 w 20"/>
                    <a:gd name="T5" fmla="*/ 0 h 16"/>
                    <a:gd name="T6" fmla="*/ 20 w 20"/>
                    <a:gd name="T7" fmla="*/ 10 h 16"/>
                    <a:gd name="T8" fmla="*/ 8 w 20"/>
                    <a:gd name="T9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6">
                      <a:moveTo>
                        <a:pt x="8" y="16"/>
                      </a:move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3" y="4"/>
                        <a:pt x="7" y="2"/>
                        <a:pt x="11" y="0"/>
                      </a:cubicBezTo>
                      <a:cubicBezTo>
                        <a:pt x="20" y="10"/>
                        <a:pt x="20" y="10"/>
                        <a:pt x="20" y="10"/>
                      </a:cubicBezTo>
                      <a:cubicBezTo>
                        <a:pt x="15" y="12"/>
                        <a:pt x="12" y="14"/>
                        <a:pt x="8" y="1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3" name="Freeform 695"/>
                <p:cNvSpPr/>
                <p:nvPr/>
              </p:nvSpPr>
              <p:spPr bwMode="auto">
                <a:xfrm>
                  <a:off x="6869113" y="5759451"/>
                  <a:ext cx="23813" cy="17463"/>
                </a:xfrm>
                <a:custGeom>
                  <a:avLst/>
                  <a:gdLst>
                    <a:gd name="T0" fmla="*/ 9 w 19"/>
                    <a:gd name="T1" fmla="*/ 14 h 14"/>
                    <a:gd name="T2" fmla="*/ 0 w 19"/>
                    <a:gd name="T3" fmla="*/ 4 h 14"/>
                    <a:gd name="T4" fmla="*/ 11 w 19"/>
                    <a:gd name="T5" fmla="*/ 0 h 14"/>
                    <a:gd name="T6" fmla="*/ 19 w 19"/>
                    <a:gd name="T7" fmla="*/ 10 h 14"/>
                    <a:gd name="T8" fmla="*/ 9 w 19"/>
                    <a:gd name="T9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14">
                      <a:moveTo>
                        <a:pt x="9" y="14"/>
                      </a:move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4" y="3"/>
                        <a:pt x="7" y="1"/>
                        <a:pt x="11" y="0"/>
                      </a:cubicBezTo>
                      <a:cubicBezTo>
                        <a:pt x="19" y="10"/>
                        <a:pt x="19" y="10"/>
                        <a:pt x="19" y="10"/>
                      </a:cubicBezTo>
                      <a:cubicBezTo>
                        <a:pt x="15" y="11"/>
                        <a:pt x="12" y="12"/>
                        <a:pt x="9" y="1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4" name="Freeform 696"/>
                <p:cNvSpPr/>
                <p:nvPr/>
              </p:nvSpPr>
              <p:spPr bwMode="auto">
                <a:xfrm>
                  <a:off x="6883401" y="5757863"/>
                  <a:ext cx="22225" cy="14288"/>
                </a:xfrm>
                <a:custGeom>
                  <a:avLst/>
                  <a:gdLst>
                    <a:gd name="T0" fmla="*/ 8 w 18"/>
                    <a:gd name="T1" fmla="*/ 12 h 12"/>
                    <a:gd name="T2" fmla="*/ 0 w 18"/>
                    <a:gd name="T3" fmla="*/ 2 h 12"/>
                    <a:gd name="T4" fmla="*/ 10 w 18"/>
                    <a:gd name="T5" fmla="*/ 0 h 12"/>
                    <a:gd name="T6" fmla="*/ 18 w 18"/>
                    <a:gd name="T7" fmla="*/ 10 h 12"/>
                    <a:gd name="T8" fmla="*/ 8 w 18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2">
                      <a:moveTo>
                        <a:pt x="8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3" y="2"/>
                        <a:pt x="6" y="1"/>
                        <a:pt x="10" y="0"/>
                      </a:cubicBezTo>
                      <a:cubicBezTo>
                        <a:pt x="18" y="10"/>
                        <a:pt x="18" y="10"/>
                        <a:pt x="18" y="10"/>
                      </a:cubicBezTo>
                      <a:cubicBezTo>
                        <a:pt x="15" y="11"/>
                        <a:pt x="11" y="11"/>
                        <a:pt x="8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Freeform 697"/>
                <p:cNvSpPr/>
                <p:nvPr/>
              </p:nvSpPr>
              <p:spPr bwMode="auto">
                <a:xfrm>
                  <a:off x="6896101" y="5757863"/>
                  <a:ext cx="20638" cy="12700"/>
                </a:xfrm>
                <a:custGeom>
                  <a:avLst/>
                  <a:gdLst>
                    <a:gd name="T0" fmla="*/ 8 w 17"/>
                    <a:gd name="T1" fmla="*/ 10 h 10"/>
                    <a:gd name="T2" fmla="*/ 0 w 17"/>
                    <a:gd name="T3" fmla="*/ 0 h 10"/>
                    <a:gd name="T4" fmla="*/ 9 w 17"/>
                    <a:gd name="T5" fmla="*/ 0 h 10"/>
                    <a:gd name="T6" fmla="*/ 17 w 17"/>
                    <a:gd name="T7" fmla="*/ 10 h 10"/>
                    <a:gd name="T8" fmla="*/ 8 w 17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0"/>
                        <a:pt x="6" y="0"/>
                        <a:pt x="9" y="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4" y="10"/>
                        <a:pt x="11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6" name="Freeform 698"/>
                <p:cNvSpPr>
                  <a:spLocks noEditPoints="1"/>
                </p:cNvSpPr>
                <p:nvPr/>
              </p:nvSpPr>
              <p:spPr bwMode="auto">
                <a:xfrm>
                  <a:off x="6781801" y="5770563"/>
                  <a:ext cx="377825" cy="533400"/>
                </a:xfrm>
                <a:custGeom>
                  <a:avLst/>
                  <a:gdLst>
                    <a:gd name="T0" fmla="*/ 275 w 303"/>
                    <a:gd name="T1" fmla="*/ 74 h 427"/>
                    <a:gd name="T2" fmla="*/ 275 w 303"/>
                    <a:gd name="T3" fmla="*/ 102 h 427"/>
                    <a:gd name="T4" fmla="*/ 303 w 303"/>
                    <a:gd name="T5" fmla="*/ 102 h 427"/>
                    <a:gd name="T6" fmla="*/ 299 w 303"/>
                    <a:gd name="T7" fmla="*/ 427 h 427"/>
                    <a:gd name="T8" fmla="*/ 0 w 303"/>
                    <a:gd name="T9" fmla="*/ 427 h 427"/>
                    <a:gd name="T10" fmla="*/ 4 w 303"/>
                    <a:gd name="T11" fmla="*/ 102 h 427"/>
                    <a:gd name="T12" fmla="*/ 33 w 303"/>
                    <a:gd name="T13" fmla="*/ 102 h 427"/>
                    <a:gd name="T14" fmla="*/ 33 w 303"/>
                    <a:gd name="T15" fmla="*/ 74 h 427"/>
                    <a:gd name="T16" fmla="*/ 108 w 303"/>
                    <a:gd name="T17" fmla="*/ 0 h 427"/>
                    <a:gd name="T18" fmla="*/ 202 w 303"/>
                    <a:gd name="T19" fmla="*/ 0 h 427"/>
                    <a:gd name="T20" fmla="*/ 275 w 303"/>
                    <a:gd name="T21" fmla="*/ 74 h 427"/>
                    <a:gd name="T22" fmla="*/ 236 w 303"/>
                    <a:gd name="T23" fmla="*/ 102 h 427"/>
                    <a:gd name="T24" fmla="*/ 236 w 303"/>
                    <a:gd name="T25" fmla="*/ 74 h 427"/>
                    <a:gd name="T26" fmla="*/ 201 w 303"/>
                    <a:gd name="T27" fmla="*/ 39 h 427"/>
                    <a:gd name="T28" fmla="*/ 108 w 303"/>
                    <a:gd name="T29" fmla="*/ 39 h 427"/>
                    <a:gd name="T30" fmla="*/ 72 w 303"/>
                    <a:gd name="T31" fmla="*/ 74 h 427"/>
                    <a:gd name="T32" fmla="*/ 71 w 303"/>
                    <a:gd name="T33" fmla="*/ 102 h 427"/>
                    <a:gd name="T34" fmla="*/ 236 w 303"/>
                    <a:gd name="T35" fmla="*/ 102 h 4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303" h="427">
                      <a:moveTo>
                        <a:pt x="275" y="74"/>
                      </a:moveTo>
                      <a:cubicBezTo>
                        <a:pt x="275" y="102"/>
                        <a:pt x="275" y="102"/>
                        <a:pt x="275" y="102"/>
                      </a:cubicBezTo>
                      <a:cubicBezTo>
                        <a:pt x="303" y="102"/>
                        <a:pt x="303" y="102"/>
                        <a:pt x="303" y="102"/>
                      </a:cubicBezTo>
                      <a:cubicBezTo>
                        <a:pt x="299" y="427"/>
                        <a:pt x="299" y="427"/>
                        <a:pt x="299" y="427"/>
                      </a:cubicBezTo>
                      <a:cubicBezTo>
                        <a:pt x="0" y="427"/>
                        <a:pt x="0" y="427"/>
                        <a:pt x="0" y="427"/>
                      </a:cubicBezTo>
                      <a:cubicBezTo>
                        <a:pt x="4" y="102"/>
                        <a:pt x="4" y="102"/>
                        <a:pt x="4" y="102"/>
                      </a:cubicBezTo>
                      <a:cubicBezTo>
                        <a:pt x="33" y="102"/>
                        <a:pt x="33" y="102"/>
                        <a:pt x="33" y="102"/>
                      </a:cubicBezTo>
                      <a:cubicBezTo>
                        <a:pt x="33" y="74"/>
                        <a:pt x="33" y="74"/>
                        <a:pt x="33" y="74"/>
                      </a:cubicBezTo>
                      <a:cubicBezTo>
                        <a:pt x="33" y="33"/>
                        <a:pt x="67" y="0"/>
                        <a:pt x="108" y="0"/>
                      </a:cubicBezTo>
                      <a:cubicBezTo>
                        <a:pt x="202" y="0"/>
                        <a:pt x="202" y="0"/>
                        <a:pt x="202" y="0"/>
                      </a:cubicBezTo>
                      <a:cubicBezTo>
                        <a:pt x="243" y="0"/>
                        <a:pt x="276" y="33"/>
                        <a:pt x="275" y="74"/>
                      </a:cubicBezTo>
                      <a:moveTo>
                        <a:pt x="236" y="102"/>
                      </a:moveTo>
                      <a:cubicBezTo>
                        <a:pt x="236" y="74"/>
                        <a:pt x="236" y="74"/>
                        <a:pt x="236" y="74"/>
                      </a:cubicBezTo>
                      <a:cubicBezTo>
                        <a:pt x="236" y="54"/>
                        <a:pt x="221" y="39"/>
                        <a:pt x="201" y="39"/>
                      </a:cubicBezTo>
                      <a:cubicBezTo>
                        <a:pt x="108" y="39"/>
                        <a:pt x="108" y="39"/>
                        <a:pt x="108" y="39"/>
                      </a:cubicBezTo>
                      <a:cubicBezTo>
                        <a:pt x="88" y="39"/>
                        <a:pt x="72" y="54"/>
                        <a:pt x="72" y="74"/>
                      </a:cubicBezTo>
                      <a:cubicBezTo>
                        <a:pt x="71" y="102"/>
                        <a:pt x="71" y="102"/>
                        <a:pt x="71" y="102"/>
                      </a:cubicBezTo>
                      <a:cubicBezTo>
                        <a:pt x="236" y="102"/>
                        <a:pt x="236" y="102"/>
                        <a:pt x="236" y="10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Freeform 699"/>
                <p:cNvSpPr/>
                <p:nvPr/>
              </p:nvSpPr>
              <p:spPr bwMode="auto">
                <a:xfrm>
                  <a:off x="6659563" y="6221413"/>
                  <a:ext cx="26988" cy="58738"/>
                </a:xfrm>
                <a:custGeom>
                  <a:avLst/>
                  <a:gdLst>
                    <a:gd name="T0" fmla="*/ 22 w 22"/>
                    <a:gd name="T1" fmla="*/ 47 h 47"/>
                    <a:gd name="T2" fmla="*/ 14 w 22"/>
                    <a:gd name="T3" fmla="*/ 37 h 47"/>
                    <a:gd name="T4" fmla="*/ 1 w 22"/>
                    <a:gd name="T5" fmla="*/ 0 h 47"/>
                    <a:gd name="T6" fmla="*/ 9 w 22"/>
                    <a:gd name="T7" fmla="*/ 10 h 47"/>
                    <a:gd name="T8" fmla="*/ 22 w 22"/>
                    <a:gd name="T9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47">
                      <a:moveTo>
                        <a:pt x="22" y="47"/>
                      </a:moveTo>
                      <a:cubicBezTo>
                        <a:pt x="14" y="37"/>
                        <a:pt x="14" y="37"/>
                        <a:pt x="14" y="37"/>
                      </a:cubicBezTo>
                      <a:cubicBezTo>
                        <a:pt x="5" y="27"/>
                        <a:pt x="0" y="14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24"/>
                        <a:pt x="14" y="37"/>
                        <a:pt x="22" y="4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8" name="Freeform 700"/>
                <p:cNvSpPr/>
                <p:nvPr/>
              </p:nvSpPr>
              <p:spPr bwMode="auto">
                <a:xfrm>
                  <a:off x="6661151" y="5956301"/>
                  <a:ext cx="12700" cy="277813"/>
                </a:xfrm>
                <a:custGeom>
                  <a:avLst/>
                  <a:gdLst>
                    <a:gd name="T0" fmla="*/ 6 w 8"/>
                    <a:gd name="T1" fmla="*/ 175 h 175"/>
                    <a:gd name="T2" fmla="*/ 0 w 8"/>
                    <a:gd name="T3" fmla="*/ 167 h 175"/>
                    <a:gd name="T4" fmla="*/ 1 w 8"/>
                    <a:gd name="T5" fmla="*/ 0 h 175"/>
                    <a:gd name="T6" fmla="*/ 8 w 8"/>
                    <a:gd name="T7" fmla="*/ 8 h 175"/>
                    <a:gd name="T8" fmla="*/ 6 w 8"/>
                    <a:gd name="T9" fmla="*/ 175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175">
                      <a:moveTo>
                        <a:pt x="6" y="175"/>
                      </a:moveTo>
                      <a:lnTo>
                        <a:pt x="0" y="167"/>
                      </a:lnTo>
                      <a:lnTo>
                        <a:pt x="1" y="0"/>
                      </a:lnTo>
                      <a:lnTo>
                        <a:pt x="8" y="8"/>
                      </a:lnTo>
                      <a:lnTo>
                        <a:pt x="6" y="17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Freeform 701"/>
                <p:cNvSpPr/>
                <p:nvPr/>
              </p:nvSpPr>
              <p:spPr bwMode="auto">
                <a:xfrm>
                  <a:off x="6662738" y="5897563"/>
                  <a:ext cx="42863" cy="71438"/>
                </a:xfrm>
                <a:custGeom>
                  <a:avLst/>
                  <a:gdLst>
                    <a:gd name="T0" fmla="*/ 9 w 34"/>
                    <a:gd name="T1" fmla="*/ 57 h 57"/>
                    <a:gd name="T2" fmla="*/ 0 w 34"/>
                    <a:gd name="T3" fmla="*/ 47 h 57"/>
                    <a:gd name="T4" fmla="*/ 26 w 34"/>
                    <a:gd name="T5" fmla="*/ 0 h 57"/>
                    <a:gd name="T6" fmla="*/ 34 w 34"/>
                    <a:gd name="T7" fmla="*/ 10 h 57"/>
                    <a:gd name="T8" fmla="*/ 9 w 34"/>
                    <a:gd name="T9" fmla="*/ 57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57">
                      <a:moveTo>
                        <a:pt x="9" y="57"/>
                      </a:moveTo>
                      <a:cubicBezTo>
                        <a:pt x="0" y="47"/>
                        <a:pt x="0" y="47"/>
                        <a:pt x="0" y="47"/>
                      </a:cubicBezTo>
                      <a:cubicBezTo>
                        <a:pt x="0" y="27"/>
                        <a:pt x="11" y="10"/>
                        <a:pt x="26" y="0"/>
                      </a:cubicBezTo>
                      <a:cubicBezTo>
                        <a:pt x="34" y="10"/>
                        <a:pt x="34" y="10"/>
                        <a:pt x="34" y="10"/>
                      </a:cubicBezTo>
                      <a:cubicBezTo>
                        <a:pt x="19" y="20"/>
                        <a:pt x="9" y="37"/>
                        <a:pt x="9" y="5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20" name="Freeform 702"/>
                <p:cNvSpPr/>
                <p:nvPr/>
              </p:nvSpPr>
              <p:spPr bwMode="auto">
                <a:xfrm>
                  <a:off x="6696076" y="5891213"/>
                  <a:ext cx="20638" cy="19050"/>
                </a:xfrm>
                <a:custGeom>
                  <a:avLst/>
                  <a:gdLst>
                    <a:gd name="T0" fmla="*/ 8 w 17"/>
                    <a:gd name="T1" fmla="*/ 15 h 15"/>
                    <a:gd name="T2" fmla="*/ 0 w 17"/>
                    <a:gd name="T3" fmla="*/ 5 h 15"/>
                    <a:gd name="T4" fmla="*/ 9 w 17"/>
                    <a:gd name="T5" fmla="*/ 0 h 15"/>
                    <a:gd name="T6" fmla="*/ 17 w 17"/>
                    <a:gd name="T7" fmla="*/ 10 h 15"/>
                    <a:gd name="T8" fmla="*/ 8 w 17"/>
                    <a:gd name="T9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5">
                      <a:moveTo>
                        <a:pt x="8" y="15"/>
                      </a:move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3" y="3"/>
                        <a:pt x="6" y="2"/>
                        <a:pt x="9" y="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4" y="11"/>
                        <a:pt x="11" y="13"/>
                        <a:pt x="8" y="1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21" name="Freeform 703"/>
                <p:cNvSpPr/>
                <p:nvPr/>
              </p:nvSpPr>
              <p:spPr bwMode="auto">
                <a:xfrm>
                  <a:off x="6707188" y="5888038"/>
                  <a:ext cx="19050" cy="15875"/>
                </a:xfrm>
                <a:custGeom>
                  <a:avLst/>
                  <a:gdLst>
                    <a:gd name="T0" fmla="*/ 8 w 16"/>
                    <a:gd name="T1" fmla="*/ 12 h 12"/>
                    <a:gd name="T2" fmla="*/ 0 w 16"/>
                    <a:gd name="T3" fmla="*/ 2 h 12"/>
                    <a:gd name="T4" fmla="*/ 8 w 16"/>
                    <a:gd name="T5" fmla="*/ 0 h 12"/>
                    <a:gd name="T6" fmla="*/ 16 w 16"/>
                    <a:gd name="T7" fmla="*/ 9 h 12"/>
                    <a:gd name="T8" fmla="*/ 8 w 16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2">
                      <a:moveTo>
                        <a:pt x="8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2" y="1"/>
                        <a:pt x="5" y="0"/>
                        <a:pt x="8" y="0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3" y="10"/>
                        <a:pt x="11" y="11"/>
                        <a:pt x="8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22" name="Freeform 704"/>
                <p:cNvSpPr/>
                <p:nvPr/>
              </p:nvSpPr>
              <p:spPr bwMode="auto">
                <a:xfrm>
                  <a:off x="6716713" y="5886451"/>
                  <a:ext cx="20638" cy="12700"/>
                </a:xfrm>
                <a:custGeom>
                  <a:avLst/>
                  <a:gdLst>
                    <a:gd name="T0" fmla="*/ 8 w 16"/>
                    <a:gd name="T1" fmla="*/ 11 h 11"/>
                    <a:gd name="T2" fmla="*/ 0 w 16"/>
                    <a:gd name="T3" fmla="*/ 2 h 11"/>
                    <a:gd name="T4" fmla="*/ 7 w 16"/>
                    <a:gd name="T5" fmla="*/ 0 h 11"/>
                    <a:gd name="T6" fmla="*/ 16 w 16"/>
                    <a:gd name="T7" fmla="*/ 10 h 11"/>
                    <a:gd name="T8" fmla="*/ 8 w 16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2" y="1"/>
                        <a:pt x="5" y="0"/>
                        <a:pt x="7" y="0"/>
                      </a:cubicBezTo>
                      <a:cubicBezTo>
                        <a:pt x="16" y="10"/>
                        <a:pt x="16" y="10"/>
                        <a:pt x="16" y="10"/>
                      </a:cubicBezTo>
                      <a:cubicBezTo>
                        <a:pt x="13" y="10"/>
                        <a:pt x="10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23" name="Freeform 705"/>
                <p:cNvSpPr/>
                <p:nvPr/>
              </p:nvSpPr>
              <p:spPr bwMode="auto">
                <a:xfrm>
                  <a:off x="6724651" y="5886451"/>
                  <a:ext cx="19050" cy="12700"/>
                </a:xfrm>
                <a:custGeom>
                  <a:avLst/>
                  <a:gdLst>
                    <a:gd name="T0" fmla="*/ 9 w 15"/>
                    <a:gd name="T1" fmla="*/ 10 h 10"/>
                    <a:gd name="T2" fmla="*/ 0 w 15"/>
                    <a:gd name="T3" fmla="*/ 0 h 10"/>
                    <a:gd name="T4" fmla="*/ 7 w 15"/>
                    <a:gd name="T5" fmla="*/ 0 h 10"/>
                    <a:gd name="T6" fmla="*/ 15 w 15"/>
                    <a:gd name="T7" fmla="*/ 9 h 10"/>
                    <a:gd name="T8" fmla="*/ 9 w 15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0"/>
                        <a:pt x="5" y="0"/>
                        <a:pt x="7" y="0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3" y="9"/>
                        <a:pt x="11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24" name="Freeform 706"/>
                <p:cNvSpPr/>
                <p:nvPr/>
              </p:nvSpPr>
              <p:spPr bwMode="auto">
                <a:xfrm>
                  <a:off x="6669088" y="5897563"/>
                  <a:ext cx="74613" cy="406400"/>
                </a:xfrm>
                <a:custGeom>
                  <a:avLst/>
                  <a:gdLst>
                    <a:gd name="T0" fmla="*/ 4 w 60"/>
                    <a:gd name="T1" fmla="*/ 57 h 325"/>
                    <a:gd name="T2" fmla="*/ 60 w 60"/>
                    <a:gd name="T3" fmla="*/ 0 h 325"/>
                    <a:gd name="T4" fmla="*/ 56 w 60"/>
                    <a:gd name="T5" fmla="*/ 325 h 325"/>
                    <a:gd name="T6" fmla="*/ 1 w 60"/>
                    <a:gd name="T7" fmla="*/ 269 h 325"/>
                    <a:gd name="T8" fmla="*/ 4 w 60"/>
                    <a:gd name="T9" fmla="*/ 57 h 3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325">
                      <a:moveTo>
                        <a:pt x="4" y="57"/>
                      </a:moveTo>
                      <a:cubicBezTo>
                        <a:pt x="4" y="26"/>
                        <a:pt x="29" y="0"/>
                        <a:pt x="60" y="0"/>
                      </a:cubicBezTo>
                      <a:cubicBezTo>
                        <a:pt x="56" y="325"/>
                        <a:pt x="56" y="325"/>
                        <a:pt x="56" y="325"/>
                      </a:cubicBezTo>
                      <a:cubicBezTo>
                        <a:pt x="25" y="325"/>
                        <a:pt x="0" y="300"/>
                        <a:pt x="1" y="269"/>
                      </a:cubicBezTo>
                      <a:lnTo>
                        <a:pt x="4" y="5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957" name="文本框 956"/>
            <p:cNvSpPr txBox="1"/>
            <p:nvPr/>
          </p:nvSpPr>
          <p:spPr>
            <a:xfrm>
              <a:off x="6579861" y="3592488"/>
              <a:ext cx="211188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0" i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积极探索边境贸易和跨境电子商务的融合。</a:t>
              </a:r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62" name="组合 961"/>
          <p:cNvGrpSpPr/>
          <p:nvPr/>
        </p:nvGrpSpPr>
        <p:grpSpPr>
          <a:xfrm>
            <a:off x="8567388" y="1665329"/>
            <a:ext cx="2178870" cy="2298992"/>
            <a:chOff x="9214810" y="2132397"/>
            <a:chExt cx="2178870" cy="2298992"/>
          </a:xfrm>
        </p:grpSpPr>
        <p:grpSp>
          <p:nvGrpSpPr>
            <p:cNvPr id="943" name="组合 942"/>
            <p:cNvGrpSpPr/>
            <p:nvPr/>
          </p:nvGrpSpPr>
          <p:grpSpPr>
            <a:xfrm>
              <a:off x="9822439" y="2132397"/>
              <a:ext cx="914400" cy="1254063"/>
              <a:chOff x="6648011" y="1999810"/>
              <a:chExt cx="914400" cy="1254063"/>
            </a:xfrm>
          </p:grpSpPr>
          <p:sp>
            <p:nvSpPr>
              <p:cNvPr id="940" name="圆角矩形 939"/>
              <p:cNvSpPr/>
              <p:nvPr/>
            </p:nvSpPr>
            <p:spPr>
              <a:xfrm rot="2700000">
                <a:off x="6648011" y="1999810"/>
                <a:ext cx="914400" cy="914400"/>
              </a:xfrm>
              <a:prstGeom prst="roundRect">
                <a:avLst/>
              </a:prstGeom>
              <a:solidFill>
                <a:srgbClr val="7C8B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1" name="圆角矩形 940"/>
              <p:cNvSpPr/>
              <p:nvPr/>
            </p:nvSpPr>
            <p:spPr>
              <a:xfrm rot="2700000">
                <a:off x="6880544" y="2804539"/>
                <a:ext cx="449334" cy="449334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2" name="文本框 941"/>
              <p:cNvSpPr txBox="1"/>
              <p:nvPr/>
            </p:nvSpPr>
            <p:spPr>
              <a:xfrm>
                <a:off x="6883035" y="2829151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000" dirty="0">
                    <a:solidFill>
                      <a:srgbClr val="7C8B71"/>
                    </a:solidFill>
                    <a:cs typeface="+mn-ea"/>
                    <a:sym typeface="+mn-lt"/>
                  </a:rPr>
                  <a:t>03</a:t>
                </a:r>
                <a:endParaRPr lang="zh-CN" altLang="en-US" sz="2000" dirty="0">
                  <a:solidFill>
                    <a:srgbClr val="7C8B7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25" name="组合 124"/>
              <p:cNvGrpSpPr/>
              <p:nvPr/>
            </p:nvGrpSpPr>
            <p:grpSpPr>
              <a:xfrm>
                <a:off x="6861530" y="2098870"/>
                <a:ext cx="487363" cy="609600"/>
                <a:chOff x="8034338" y="5694363"/>
                <a:chExt cx="487363" cy="609600"/>
              </a:xfrm>
              <a:solidFill>
                <a:schemeClr val="bg1"/>
              </a:solidFill>
            </p:grpSpPr>
            <p:sp>
              <p:nvSpPr>
                <p:cNvPr id="126" name="Freeform 986"/>
                <p:cNvSpPr/>
                <p:nvPr/>
              </p:nvSpPr>
              <p:spPr bwMode="auto">
                <a:xfrm>
                  <a:off x="8364538" y="6227763"/>
                  <a:ext cx="31750" cy="47625"/>
                </a:xfrm>
                <a:custGeom>
                  <a:avLst/>
                  <a:gdLst>
                    <a:gd name="T0" fmla="*/ 25 w 25"/>
                    <a:gd name="T1" fmla="*/ 38 h 38"/>
                    <a:gd name="T2" fmla="*/ 16 w 25"/>
                    <a:gd name="T3" fmla="*/ 29 h 38"/>
                    <a:gd name="T4" fmla="*/ 0 w 25"/>
                    <a:gd name="T5" fmla="*/ 0 h 38"/>
                    <a:gd name="T6" fmla="*/ 9 w 25"/>
                    <a:gd name="T7" fmla="*/ 10 h 38"/>
                    <a:gd name="T8" fmla="*/ 25 w 25"/>
                    <a:gd name="T9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38">
                      <a:moveTo>
                        <a:pt x="25" y="38"/>
                      </a:moveTo>
                      <a:cubicBezTo>
                        <a:pt x="16" y="29"/>
                        <a:pt x="16" y="29"/>
                        <a:pt x="16" y="29"/>
                      </a:cubicBezTo>
                      <a:cubicBezTo>
                        <a:pt x="13" y="18"/>
                        <a:pt x="8" y="9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16" y="19"/>
                        <a:pt x="21" y="28"/>
                        <a:pt x="25" y="3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27" name="Freeform 987"/>
                <p:cNvSpPr/>
                <p:nvPr/>
              </p:nvSpPr>
              <p:spPr bwMode="auto">
                <a:xfrm>
                  <a:off x="8364538" y="6208713"/>
                  <a:ext cx="20638" cy="14288"/>
                </a:xfrm>
                <a:custGeom>
                  <a:avLst/>
                  <a:gdLst>
                    <a:gd name="T0" fmla="*/ 9 w 17"/>
                    <a:gd name="T1" fmla="*/ 10 h 11"/>
                    <a:gd name="T2" fmla="*/ 0 w 17"/>
                    <a:gd name="T3" fmla="*/ 0 h 11"/>
                    <a:gd name="T4" fmla="*/ 9 w 17"/>
                    <a:gd name="T5" fmla="*/ 1 h 11"/>
                    <a:gd name="T6" fmla="*/ 17 w 17"/>
                    <a:gd name="T7" fmla="*/ 11 h 11"/>
                    <a:gd name="T8" fmla="*/ 9 w 17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0"/>
                        <a:pt x="6" y="1"/>
                        <a:pt x="9" y="1"/>
                      </a:cubicBezTo>
                      <a:cubicBezTo>
                        <a:pt x="17" y="11"/>
                        <a:pt x="17" y="11"/>
                        <a:pt x="17" y="11"/>
                      </a:cubicBezTo>
                      <a:cubicBezTo>
                        <a:pt x="14" y="11"/>
                        <a:pt x="12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28" name="Freeform 988"/>
                <p:cNvSpPr/>
                <p:nvPr/>
              </p:nvSpPr>
              <p:spPr bwMode="auto">
                <a:xfrm>
                  <a:off x="8375651" y="6210301"/>
                  <a:ext cx="34925" cy="20638"/>
                </a:xfrm>
                <a:custGeom>
                  <a:avLst/>
                  <a:gdLst>
                    <a:gd name="T0" fmla="*/ 8 w 28"/>
                    <a:gd name="T1" fmla="*/ 10 h 17"/>
                    <a:gd name="T2" fmla="*/ 0 w 28"/>
                    <a:gd name="T3" fmla="*/ 0 h 17"/>
                    <a:gd name="T4" fmla="*/ 20 w 28"/>
                    <a:gd name="T5" fmla="*/ 7 h 17"/>
                    <a:gd name="T6" fmla="*/ 28 w 28"/>
                    <a:gd name="T7" fmla="*/ 17 h 17"/>
                    <a:gd name="T8" fmla="*/ 8 w 28"/>
                    <a:gd name="T9" fmla="*/ 1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17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2"/>
                        <a:pt x="14" y="4"/>
                        <a:pt x="20" y="7"/>
                      </a:cubicBezTo>
                      <a:cubicBezTo>
                        <a:pt x="28" y="17"/>
                        <a:pt x="28" y="17"/>
                        <a:pt x="28" y="17"/>
                      </a:cubicBezTo>
                      <a:cubicBezTo>
                        <a:pt x="22" y="14"/>
                        <a:pt x="15" y="12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29" name="Freeform 989"/>
                <p:cNvSpPr/>
                <p:nvPr/>
              </p:nvSpPr>
              <p:spPr bwMode="auto">
                <a:xfrm>
                  <a:off x="8399463" y="6218238"/>
                  <a:ext cx="23813" cy="22225"/>
                </a:xfrm>
                <a:custGeom>
                  <a:avLst/>
                  <a:gdLst>
                    <a:gd name="T0" fmla="*/ 8 w 19"/>
                    <a:gd name="T1" fmla="*/ 10 h 17"/>
                    <a:gd name="T2" fmla="*/ 0 w 19"/>
                    <a:gd name="T3" fmla="*/ 0 h 17"/>
                    <a:gd name="T4" fmla="*/ 10 w 19"/>
                    <a:gd name="T5" fmla="*/ 8 h 17"/>
                    <a:gd name="T6" fmla="*/ 19 w 19"/>
                    <a:gd name="T7" fmla="*/ 17 h 17"/>
                    <a:gd name="T8" fmla="*/ 8 w 19"/>
                    <a:gd name="T9" fmla="*/ 1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17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3"/>
                        <a:pt x="7" y="5"/>
                        <a:pt x="10" y="8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6" y="15"/>
                        <a:pt x="12" y="12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0" name="Freeform 990"/>
                <p:cNvSpPr/>
                <p:nvPr/>
              </p:nvSpPr>
              <p:spPr bwMode="auto">
                <a:xfrm>
                  <a:off x="8412163" y="6229351"/>
                  <a:ext cx="17463" cy="17463"/>
                </a:xfrm>
                <a:custGeom>
                  <a:avLst/>
                  <a:gdLst>
                    <a:gd name="T0" fmla="*/ 9 w 14"/>
                    <a:gd name="T1" fmla="*/ 9 h 14"/>
                    <a:gd name="T2" fmla="*/ 0 w 14"/>
                    <a:gd name="T3" fmla="*/ 0 h 14"/>
                    <a:gd name="T4" fmla="*/ 5 w 14"/>
                    <a:gd name="T5" fmla="*/ 5 h 14"/>
                    <a:gd name="T6" fmla="*/ 14 w 14"/>
                    <a:gd name="T7" fmla="*/ 14 h 14"/>
                    <a:gd name="T8" fmla="*/ 9 w 14"/>
                    <a:gd name="T9" fmla="*/ 9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4">
                      <a:moveTo>
                        <a:pt x="9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4" y="3"/>
                        <a:pt x="5" y="5"/>
                      </a:cubicBezTo>
                      <a:cubicBezTo>
                        <a:pt x="14" y="14"/>
                        <a:pt x="14" y="14"/>
                        <a:pt x="14" y="14"/>
                      </a:cubicBezTo>
                      <a:cubicBezTo>
                        <a:pt x="12" y="13"/>
                        <a:pt x="10" y="11"/>
                        <a:pt x="9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1" name="Freeform 991"/>
                <p:cNvSpPr/>
                <p:nvPr/>
              </p:nvSpPr>
              <p:spPr bwMode="auto">
                <a:xfrm>
                  <a:off x="8340726" y="6188076"/>
                  <a:ext cx="11113" cy="12700"/>
                </a:xfrm>
                <a:custGeom>
                  <a:avLst/>
                  <a:gdLst>
                    <a:gd name="T0" fmla="*/ 9 w 9"/>
                    <a:gd name="T1" fmla="*/ 10 h 11"/>
                    <a:gd name="T2" fmla="*/ 0 w 9"/>
                    <a:gd name="T3" fmla="*/ 0 h 11"/>
                    <a:gd name="T4" fmla="*/ 1 w 9"/>
                    <a:gd name="T5" fmla="*/ 1 h 11"/>
                    <a:gd name="T6" fmla="*/ 9 w 9"/>
                    <a:gd name="T7" fmla="*/ 11 h 11"/>
                    <a:gd name="T8" fmla="*/ 9 w 9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2" name="Freeform 992"/>
                <p:cNvSpPr/>
                <p:nvPr/>
              </p:nvSpPr>
              <p:spPr bwMode="auto">
                <a:xfrm>
                  <a:off x="8340726" y="6188076"/>
                  <a:ext cx="12700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0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3" name="Freeform 993"/>
                <p:cNvSpPr/>
                <p:nvPr/>
              </p:nvSpPr>
              <p:spPr bwMode="auto">
                <a:xfrm>
                  <a:off x="8340726" y="6188076"/>
                  <a:ext cx="17463" cy="15875"/>
                </a:xfrm>
                <a:custGeom>
                  <a:avLst/>
                  <a:gdLst>
                    <a:gd name="T0" fmla="*/ 9 w 14"/>
                    <a:gd name="T1" fmla="*/ 10 h 12"/>
                    <a:gd name="T2" fmla="*/ 0 w 14"/>
                    <a:gd name="T3" fmla="*/ 0 h 12"/>
                    <a:gd name="T4" fmla="*/ 1 w 14"/>
                    <a:gd name="T5" fmla="*/ 1 h 12"/>
                    <a:gd name="T6" fmla="*/ 5 w 14"/>
                    <a:gd name="T7" fmla="*/ 2 h 12"/>
                    <a:gd name="T8" fmla="*/ 14 w 14"/>
                    <a:gd name="T9" fmla="*/ 12 h 12"/>
                    <a:gd name="T10" fmla="*/ 9 w 14"/>
                    <a:gd name="T11" fmla="*/ 10 h 12"/>
                    <a:gd name="T12" fmla="*/ 9 w 14"/>
                    <a:gd name="T13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12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1"/>
                      </a:cubicBezTo>
                      <a:cubicBezTo>
                        <a:pt x="3" y="1"/>
                        <a:pt x="4" y="1"/>
                        <a:pt x="5" y="2"/>
                      </a:cubicBezTo>
                      <a:cubicBezTo>
                        <a:pt x="14" y="12"/>
                        <a:pt x="14" y="12"/>
                        <a:pt x="14" y="12"/>
                      </a:cubicBezTo>
                      <a:cubicBezTo>
                        <a:pt x="12" y="11"/>
                        <a:pt x="11" y="11"/>
                        <a:pt x="9" y="10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4" name="Freeform 994"/>
                <p:cNvSpPr/>
                <p:nvPr/>
              </p:nvSpPr>
              <p:spPr bwMode="auto">
                <a:xfrm>
                  <a:off x="8347076" y="6191251"/>
                  <a:ext cx="17463" cy="12700"/>
                </a:xfrm>
                <a:custGeom>
                  <a:avLst/>
                  <a:gdLst>
                    <a:gd name="T0" fmla="*/ 9 w 14"/>
                    <a:gd name="T1" fmla="*/ 10 h 10"/>
                    <a:gd name="T2" fmla="*/ 0 w 14"/>
                    <a:gd name="T3" fmla="*/ 0 h 10"/>
                    <a:gd name="T4" fmla="*/ 6 w 14"/>
                    <a:gd name="T5" fmla="*/ 0 h 10"/>
                    <a:gd name="T6" fmla="*/ 14 w 14"/>
                    <a:gd name="T7" fmla="*/ 10 h 10"/>
                    <a:gd name="T8" fmla="*/ 9 w 14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4" y="0"/>
                        <a:pt x="6" y="0"/>
                      </a:cubicBezTo>
                      <a:cubicBezTo>
                        <a:pt x="14" y="10"/>
                        <a:pt x="14" y="10"/>
                        <a:pt x="14" y="10"/>
                      </a:cubicBezTo>
                      <a:cubicBezTo>
                        <a:pt x="13" y="10"/>
                        <a:pt x="11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5" name="Freeform 995"/>
                <p:cNvSpPr/>
                <p:nvPr/>
              </p:nvSpPr>
              <p:spPr bwMode="auto">
                <a:xfrm>
                  <a:off x="8355013" y="6191251"/>
                  <a:ext cx="15875" cy="12700"/>
                </a:xfrm>
                <a:custGeom>
                  <a:avLst/>
                  <a:gdLst>
                    <a:gd name="T0" fmla="*/ 8 w 12"/>
                    <a:gd name="T1" fmla="*/ 10 h 10"/>
                    <a:gd name="T2" fmla="*/ 0 w 12"/>
                    <a:gd name="T3" fmla="*/ 0 h 10"/>
                    <a:gd name="T4" fmla="*/ 1 w 12"/>
                    <a:gd name="T5" fmla="*/ 0 h 10"/>
                    <a:gd name="T6" fmla="*/ 4 w 12"/>
                    <a:gd name="T7" fmla="*/ 0 h 10"/>
                    <a:gd name="T8" fmla="*/ 12 w 12"/>
                    <a:gd name="T9" fmla="*/ 10 h 10"/>
                    <a:gd name="T10" fmla="*/ 9 w 12"/>
                    <a:gd name="T11" fmla="*/ 10 h 10"/>
                    <a:gd name="T12" fmla="*/ 8 w 12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2" y="0"/>
                        <a:pt x="3" y="0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9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6" name="Freeform 996"/>
                <p:cNvSpPr/>
                <p:nvPr/>
              </p:nvSpPr>
              <p:spPr bwMode="auto">
                <a:xfrm>
                  <a:off x="8410576" y="6116638"/>
                  <a:ext cx="28575" cy="53975"/>
                </a:xfrm>
                <a:custGeom>
                  <a:avLst/>
                  <a:gdLst>
                    <a:gd name="T0" fmla="*/ 23 w 23"/>
                    <a:gd name="T1" fmla="*/ 42 h 42"/>
                    <a:gd name="T2" fmla="*/ 15 w 23"/>
                    <a:gd name="T3" fmla="*/ 32 h 42"/>
                    <a:gd name="T4" fmla="*/ 14 w 23"/>
                    <a:gd name="T5" fmla="*/ 31 h 42"/>
                    <a:gd name="T6" fmla="*/ 0 w 23"/>
                    <a:gd name="T7" fmla="*/ 0 h 42"/>
                    <a:gd name="T8" fmla="*/ 8 w 23"/>
                    <a:gd name="T9" fmla="*/ 10 h 42"/>
                    <a:gd name="T10" fmla="*/ 23 w 23"/>
                    <a:gd name="T11" fmla="*/ 40 h 42"/>
                    <a:gd name="T12" fmla="*/ 23 w 23"/>
                    <a:gd name="T13" fmla="*/ 42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" h="42">
                      <a:moveTo>
                        <a:pt x="23" y="42"/>
                      </a:moveTo>
                      <a:cubicBezTo>
                        <a:pt x="15" y="32"/>
                        <a:pt x="15" y="32"/>
                        <a:pt x="15" y="32"/>
                      </a:cubicBezTo>
                      <a:cubicBezTo>
                        <a:pt x="15" y="32"/>
                        <a:pt x="14" y="31"/>
                        <a:pt x="14" y="31"/>
                      </a:cubicBezTo>
                      <a:cubicBezTo>
                        <a:pt x="11" y="17"/>
                        <a:pt x="6" y="7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14" y="17"/>
                        <a:pt x="20" y="27"/>
                        <a:pt x="23" y="40"/>
                      </a:cubicBezTo>
                      <a:cubicBezTo>
                        <a:pt x="23" y="41"/>
                        <a:pt x="23" y="42"/>
                        <a:pt x="23" y="4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7" name="Freeform 997"/>
                <p:cNvSpPr/>
                <p:nvPr/>
              </p:nvSpPr>
              <p:spPr bwMode="auto">
                <a:xfrm>
                  <a:off x="8342313" y="6148388"/>
                  <a:ext cx="11113" cy="12700"/>
                </a:xfrm>
                <a:custGeom>
                  <a:avLst/>
                  <a:gdLst>
                    <a:gd name="T0" fmla="*/ 9 w 9"/>
                    <a:gd name="T1" fmla="*/ 10 h 10"/>
                    <a:gd name="T2" fmla="*/ 0 w 9"/>
                    <a:gd name="T3" fmla="*/ 0 h 10"/>
                    <a:gd name="T4" fmla="*/ 1 w 9"/>
                    <a:gd name="T5" fmla="*/ 1 h 10"/>
                    <a:gd name="T6" fmla="*/ 9 w 9"/>
                    <a:gd name="T7" fmla="*/ 10 h 10"/>
                    <a:gd name="T8" fmla="*/ 9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1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8" name="Freeform 998"/>
                <p:cNvSpPr/>
                <p:nvPr/>
              </p:nvSpPr>
              <p:spPr bwMode="auto">
                <a:xfrm>
                  <a:off x="8343901" y="6149976"/>
                  <a:ext cx="11113" cy="12700"/>
                </a:xfrm>
                <a:custGeom>
                  <a:avLst/>
                  <a:gdLst>
                    <a:gd name="T0" fmla="*/ 8 w 9"/>
                    <a:gd name="T1" fmla="*/ 9 h 10"/>
                    <a:gd name="T2" fmla="*/ 0 w 9"/>
                    <a:gd name="T3" fmla="*/ 0 h 10"/>
                    <a:gd name="T4" fmla="*/ 0 w 9"/>
                    <a:gd name="T5" fmla="*/ 0 h 10"/>
                    <a:gd name="T6" fmla="*/ 9 w 9"/>
                    <a:gd name="T7" fmla="*/ 10 h 10"/>
                    <a:gd name="T8" fmla="*/ 8 w 9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8" y="10"/>
                        <a:pt x="8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39" name="Freeform 999"/>
                <p:cNvSpPr/>
                <p:nvPr/>
              </p:nvSpPr>
              <p:spPr bwMode="auto">
                <a:xfrm>
                  <a:off x="8343901" y="6149976"/>
                  <a:ext cx="15875" cy="14288"/>
                </a:xfrm>
                <a:custGeom>
                  <a:avLst/>
                  <a:gdLst>
                    <a:gd name="T0" fmla="*/ 9 w 13"/>
                    <a:gd name="T1" fmla="*/ 10 h 11"/>
                    <a:gd name="T2" fmla="*/ 0 w 13"/>
                    <a:gd name="T3" fmla="*/ 0 h 11"/>
                    <a:gd name="T4" fmla="*/ 1 w 13"/>
                    <a:gd name="T5" fmla="*/ 0 h 11"/>
                    <a:gd name="T6" fmla="*/ 5 w 13"/>
                    <a:gd name="T7" fmla="*/ 2 h 11"/>
                    <a:gd name="T8" fmla="*/ 13 w 13"/>
                    <a:gd name="T9" fmla="*/ 11 h 11"/>
                    <a:gd name="T10" fmla="*/ 9 w 13"/>
                    <a:gd name="T11" fmla="*/ 10 h 11"/>
                    <a:gd name="T12" fmla="*/ 9 w 13"/>
                    <a:gd name="T13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2" y="1"/>
                        <a:pt x="4" y="1"/>
                        <a:pt x="5" y="2"/>
                      </a:cubicBezTo>
                      <a:cubicBezTo>
                        <a:pt x="13" y="11"/>
                        <a:pt x="13" y="11"/>
                        <a:pt x="13" y="11"/>
                      </a:cubicBezTo>
                      <a:cubicBezTo>
                        <a:pt x="12" y="11"/>
                        <a:pt x="11" y="11"/>
                        <a:pt x="9" y="10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0" name="Freeform 1000"/>
                <p:cNvSpPr/>
                <p:nvPr/>
              </p:nvSpPr>
              <p:spPr bwMode="auto">
                <a:xfrm>
                  <a:off x="8350251" y="6151563"/>
                  <a:ext cx="17463" cy="12700"/>
                </a:xfrm>
                <a:custGeom>
                  <a:avLst/>
                  <a:gdLst>
                    <a:gd name="T0" fmla="*/ 8 w 14"/>
                    <a:gd name="T1" fmla="*/ 9 h 10"/>
                    <a:gd name="T2" fmla="*/ 0 w 14"/>
                    <a:gd name="T3" fmla="*/ 0 h 10"/>
                    <a:gd name="T4" fmla="*/ 6 w 14"/>
                    <a:gd name="T5" fmla="*/ 0 h 10"/>
                    <a:gd name="T6" fmla="*/ 14 w 14"/>
                    <a:gd name="T7" fmla="*/ 10 h 10"/>
                    <a:gd name="T8" fmla="*/ 8 w 14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4" y="0"/>
                        <a:pt x="6" y="0"/>
                      </a:cubicBezTo>
                      <a:cubicBezTo>
                        <a:pt x="14" y="10"/>
                        <a:pt x="14" y="10"/>
                        <a:pt x="14" y="10"/>
                      </a:cubicBezTo>
                      <a:cubicBezTo>
                        <a:pt x="12" y="10"/>
                        <a:pt x="10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1" name="Freeform 1001"/>
                <p:cNvSpPr/>
                <p:nvPr/>
              </p:nvSpPr>
              <p:spPr bwMode="auto">
                <a:xfrm>
                  <a:off x="8401051" y="6070601"/>
                  <a:ext cx="20638" cy="20638"/>
                </a:xfrm>
                <a:custGeom>
                  <a:avLst/>
                  <a:gdLst>
                    <a:gd name="T0" fmla="*/ 8 w 16"/>
                    <a:gd name="T1" fmla="*/ 10 h 16"/>
                    <a:gd name="T2" fmla="*/ 0 w 16"/>
                    <a:gd name="T3" fmla="*/ 0 h 16"/>
                    <a:gd name="T4" fmla="*/ 8 w 16"/>
                    <a:gd name="T5" fmla="*/ 6 h 16"/>
                    <a:gd name="T6" fmla="*/ 16 w 16"/>
                    <a:gd name="T7" fmla="*/ 16 h 16"/>
                    <a:gd name="T8" fmla="*/ 8 w 16"/>
                    <a:gd name="T9" fmla="*/ 1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6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2"/>
                        <a:pt x="5" y="4"/>
                        <a:pt x="8" y="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14" y="14"/>
                        <a:pt x="11" y="12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2" name="Freeform 1002"/>
                <p:cNvSpPr/>
                <p:nvPr/>
              </p:nvSpPr>
              <p:spPr bwMode="auto">
                <a:xfrm>
                  <a:off x="8412163" y="6078538"/>
                  <a:ext cx="17463" cy="20638"/>
                </a:xfrm>
                <a:custGeom>
                  <a:avLst/>
                  <a:gdLst>
                    <a:gd name="T0" fmla="*/ 8 w 15"/>
                    <a:gd name="T1" fmla="*/ 10 h 17"/>
                    <a:gd name="T2" fmla="*/ 0 w 15"/>
                    <a:gd name="T3" fmla="*/ 0 h 17"/>
                    <a:gd name="T4" fmla="*/ 7 w 15"/>
                    <a:gd name="T5" fmla="*/ 7 h 17"/>
                    <a:gd name="T6" fmla="*/ 15 w 15"/>
                    <a:gd name="T7" fmla="*/ 17 h 17"/>
                    <a:gd name="T8" fmla="*/ 8 w 15"/>
                    <a:gd name="T9" fmla="*/ 1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7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2"/>
                        <a:pt x="5" y="5"/>
                        <a:pt x="7" y="7"/>
                      </a:cubicBezTo>
                      <a:cubicBezTo>
                        <a:pt x="15" y="17"/>
                        <a:pt x="15" y="17"/>
                        <a:pt x="15" y="17"/>
                      </a:cubicBezTo>
                      <a:cubicBezTo>
                        <a:pt x="13" y="15"/>
                        <a:pt x="11" y="12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3" name="Freeform 1003"/>
                <p:cNvSpPr/>
                <p:nvPr/>
              </p:nvSpPr>
              <p:spPr bwMode="auto">
                <a:xfrm>
                  <a:off x="8351838" y="6111876"/>
                  <a:ext cx="11113" cy="14288"/>
                </a:xfrm>
                <a:custGeom>
                  <a:avLst/>
                  <a:gdLst>
                    <a:gd name="T0" fmla="*/ 9 w 9"/>
                    <a:gd name="T1" fmla="*/ 10 h 11"/>
                    <a:gd name="T2" fmla="*/ 0 w 9"/>
                    <a:gd name="T3" fmla="*/ 0 h 11"/>
                    <a:gd name="T4" fmla="*/ 1 w 9"/>
                    <a:gd name="T5" fmla="*/ 1 h 11"/>
                    <a:gd name="T6" fmla="*/ 9 w 9"/>
                    <a:gd name="T7" fmla="*/ 11 h 11"/>
                    <a:gd name="T8" fmla="*/ 9 w 9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4" name="Freeform 1004"/>
                <p:cNvSpPr/>
                <p:nvPr/>
              </p:nvSpPr>
              <p:spPr bwMode="auto">
                <a:xfrm>
                  <a:off x="8353426" y="6113463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0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8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5" name="Freeform 1005"/>
                <p:cNvSpPr/>
                <p:nvPr/>
              </p:nvSpPr>
              <p:spPr bwMode="auto">
                <a:xfrm>
                  <a:off x="8353426" y="6113463"/>
                  <a:ext cx="19050" cy="15875"/>
                </a:xfrm>
                <a:custGeom>
                  <a:avLst/>
                  <a:gdLst>
                    <a:gd name="T0" fmla="*/ 9 w 16"/>
                    <a:gd name="T1" fmla="*/ 10 h 13"/>
                    <a:gd name="T2" fmla="*/ 0 w 16"/>
                    <a:gd name="T3" fmla="*/ 0 h 13"/>
                    <a:gd name="T4" fmla="*/ 0 w 16"/>
                    <a:gd name="T5" fmla="*/ 0 h 13"/>
                    <a:gd name="T6" fmla="*/ 8 w 16"/>
                    <a:gd name="T7" fmla="*/ 3 h 13"/>
                    <a:gd name="T8" fmla="*/ 16 w 16"/>
                    <a:gd name="T9" fmla="*/ 13 h 13"/>
                    <a:gd name="T10" fmla="*/ 9 w 16"/>
                    <a:gd name="T11" fmla="*/ 10 h 13"/>
                    <a:gd name="T12" fmla="*/ 9 w 16"/>
                    <a:gd name="T13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" h="13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2"/>
                        <a:pt x="5" y="2"/>
                        <a:pt x="8" y="3"/>
                      </a:cubicBezTo>
                      <a:cubicBezTo>
                        <a:pt x="16" y="13"/>
                        <a:pt x="16" y="13"/>
                        <a:pt x="16" y="13"/>
                      </a:cubicBezTo>
                      <a:cubicBezTo>
                        <a:pt x="14" y="12"/>
                        <a:pt x="11" y="11"/>
                        <a:pt x="9" y="10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6" name="Freeform 1006"/>
                <p:cNvSpPr/>
                <p:nvPr/>
              </p:nvSpPr>
              <p:spPr bwMode="auto">
                <a:xfrm>
                  <a:off x="8388351" y="6057901"/>
                  <a:ext cx="11113" cy="14288"/>
                </a:xfrm>
                <a:custGeom>
                  <a:avLst/>
                  <a:gdLst>
                    <a:gd name="T0" fmla="*/ 8 w 9"/>
                    <a:gd name="T1" fmla="*/ 10 h 11"/>
                    <a:gd name="T2" fmla="*/ 0 w 9"/>
                    <a:gd name="T3" fmla="*/ 0 h 11"/>
                    <a:gd name="T4" fmla="*/ 1 w 9"/>
                    <a:gd name="T5" fmla="*/ 1 h 11"/>
                    <a:gd name="T6" fmla="*/ 9 w 9"/>
                    <a:gd name="T7" fmla="*/ 11 h 11"/>
                    <a:gd name="T8" fmla="*/ 8 w 9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9" y="11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7" name="Freeform 1007"/>
                <p:cNvSpPr/>
                <p:nvPr/>
              </p:nvSpPr>
              <p:spPr bwMode="auto">
                <a:xfrm>
                  <a:off x="8388351" y="6059488"/>
                  <a:ext cx="12700" cy="14288"/>
                </a:xfrm>
                <a:custGeom>
                  <a:avLst/>
                  <a:gdLst>
                    <a:gd name="T0" fmla="*/ 8 w 10"/>
                    <a:gd name="T1" fmla="*/ 10 h 11"/>
                    <a:gd name="T2" fmla="*/ 0 w 10"/>
                    <a:gd name="T3" fmla="*/ 0 h 11"/>
                    <a:gd name="T4" fmla="*/ 1 w 10"/>
                    <a:gd name="T5" fmla="*/ 1 h 11"/>
                    <a:gd name="T6" fmla="*/ 10 w 10"/>
                    <a:gd name="T7" fmla="*/ 11 h 11"/>
                    <a:gd name="T8" fmla="*/ 8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9" y="11"/>
                        <a:pt x="8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8" name="Freeform 1008"/>
                <p:cNvSpPr/>
                <p:nvPr/>
              </p:nvSpPr>
              <p:spPr bwMode="auto">
                <a:xfrm>
                  <a:off x="8389938" y="6061076"/>
                  <a:ext cx="14288" cy="14288"/>
                </a:xfrm>
                <a:custGeom>
                  <a:avLst/>
                  <a:gdLst>
                    <a:gd name="T0" fmla="*/ 9 w 11"/>
                    <a:gd name="T1" fmla="*/ 10 h 11"/>
                    <a:gd name="T2" fmla="*/ 0 w 11"/>
                    <a:gd name="T3" fmla="*/ 0 h 11"/>
                    <a:gd name="T4" fmla="*/ 3 w 11"/>
                    <a:gd name="T5" fmla="*/ 1 h 11"/>
                    <a:gd name="T6" fmla="*/ 11 w 11"/>
                    <a:gd name="T7" fmla="*/ 11 h 11"/>
                    <a:gd name="T8" fmla="*/ 9 w 11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2" y="1"/>
                        <a:pt x="3" y="1"/>
                      </a:cubicBezTo>
                      <a:cubicBezTo>
                        <a:pt x="11" y="11"/>
                        <a:pt x="11" y="11"/>
                        <a:pt x="11" y="11"/>
                      </a:cubicBezTo>
                      <a:cubicBezTo>
                        <a:pt x="10" y="11"/>
                        <a:pt x="9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9" name="Freeform 1010"/>
                <p:cNvSpPr/>
                <p:nvPr/>
              </p:nvSpPr>
              <p:spPr bwMode="auto">
                <a:xfrm>
                  <a:off x="8394700" y="6062663"/>
                  <a:ext cx="11113" cy="12700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1 w 10"/>
                    <a:gd name="T5" fmla="*/ 1 h 10"/>
                    <a:gd name="T6" fmla="*/ 10 w 10"/>
                    <a:gd name="T7" fmla="*/ 10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1" y="1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0" name="Freeform 1011"/>
                <p:cNvSpPr/>
                <p:nvPr/>
              </p:nvSpPr>
              <p:spPr bwMode="auto">
                <a:xfrm>
                  <a:off x="8394700" y="6064250"/>
                  <a:ext cx="11113" cy="11113"/>
                </a:xfrm>
                <a:custGeom>
                  <a:avLst/>
                  <a:gdLst>
                    <a:gd name="T0" fmla="*/ 9 w 9"/>
                    <a:gd name="T1" fmla="*/ 9 h 9"/>
                    <a:gd name="T2" fmla="*/ 0 w 9"/>
                    <a:gd name="T3" fmla="*/ 0 h 9"/>
                    <a:gd name="T4" fmla="*/ 1 w 9"/>
                    <a:gd name="T5" fmla="*/ 0 h 9"/>
                    <a:gd name="T6" fmla="*/ 9 w 9"/>
                    <a:gd name="T7" fmla="*/ 9 h 9"/>
                    <a:gd name="T8" fmla="*/ 9 w 9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9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9"/>
                        <a:pt x="9" y="9"/>
                        <a:pt x="9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1" name="Freeform 1012"/>
                <p:cNvSpPr/>
                <p:nvPr/>
              </p:nvSpPr>
              <p:spPr bwMode="auto">
                <a:xfrm>
                  <a:off x="8396288" y="6062663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1 h 10"/>
                    <a:gd name="T4" fmla="*/ 0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8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2" name="Freeform 1013"/>
                <p:cNvSpPr/>
                <p:nvPr/>
              </p:nvSpPr>
              <p:spPr bwMode="auto">
                <a:xfrm>
                  <a:off x="8394700" y="6064250"/>
                  <a:ext cx="11113" cy="11113"/>
                </a:xfrm>
                <a:custGeom>
                  <a:avLst/>
                  <a:gdLst>
                    <a:gd name="T0" fmla="*/ 9 w 9"/>
                    <a:gd name="T1" fmla="*/ 9 h 9"/>
                    <a:gd name="T2" fmla="*/ 0 w 9"/>
                    <a:gd name="T3" fmla="*/ 0 h 9"/>
                    <a:gd name="T4" fmla="*/ 1 w 9"/>
                    <a:gd name="T5" fmla="*/ 0 h 9"/>
                    <a:gd name="T6" fmla="*/ 9 w 9"/>
                    <a:gd name="T7" fmla="*/ 9 h 9"/>
                    <a:gd name="T8" fmla="*/ 9 w 9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9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9"/>
                        <a:pt x="9" y="9"/>
                        <a:pt x="9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3" name="Freeform 1014"/>
                <p:cNvSpPr/>
                <p:nvPr/>
              </p:nvSpPr>
              <p:spPr bwMode="auto">
                <a:xfrm>
                  <a:off x="8396288" y="6062663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1 h 10"/>
                    <a:gd name="T4" fmla="*/ 0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8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4" name="Freeform 1015"/>
                <p:cNvSpPr/>
                <p:nvPr/>
              </p:nvSpPr>
              <p:spPr bwMode="auto">
                <a:xfrm>
                  <a:off x="8396288" y="6062663"/>
                  <a:ext cx="12700" cy="12700"/>
                </a:xfrm>
                <a:custGeom>
                  <a:avLst/>
                  <a:gdLst>
                    <a:gd name="T0" fmla="*/ 9 w 10"/>
                    <a:gd name="T1" fmla="*/ 10 h 10"/>
                    <a:gd name="T2" fmla="*/ 0 w 10"/>
                    <a:gd name="T3" fmla="*/ 0 h 10"/>
                    <a:gd name="T4" fmla="*/ 2 w 10"/>
                    <a:gd name="T5" fmla="*/ 0 h 10"/>
                    <a:gd name="T6" fmla="*/ 10 w 10"/>
                    <a:gd name="T7" fmla="*/ 10 h 10"/>
                    <a:gd name="T8" fmla="*/ 9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5" name="Freeform 1016"/>
                <p:cNvSpPr/>
                <p:nvPr/>
              </p:nvSpPr>
              <p:spPr bwMode="auto">
                <a:xfrm>
                  <a:off x="8399463" y="6062663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9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6" name="Freeform 1017"/>
                <p:cNvSpPr/>
                <p:nvPr/>
              </p:nvSpPr>
              <p:spPr bwMode="auto">
                <a:xfrm>
                  <a:off x="8399463" y="6061075"/>
                  <a:ext cx="12700" cy="12700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1 h 10"/>
                    <a:gd name="T4" fmla="*/ 2 w 10"/>
                    <a:gd name="T5" fmla="*/ 0 h 10"/>
                    <a:gd name="T6" fmla="*/ 10 w 10"/>
                    <a:gd name="T7" fmla="*/ 10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7" name="Freeform 1018"/>
                <p:cNvSpPr/>
                <p:nvPr/>
              </p:nvSpPr>
              <p:spPr bwMode="auto">
                <a:xfrm>
                  <a:off x="8402638" y="6005513"/>
                  <a:ext cx="17463" cy="68263"/>
                </a:xfrm>
                <a:custGeom>
                  <a:avLst/>
                  <a:gdLst>
                    <a:gd name="T0" fmla="*/ 8 w 14"/>
                    <a:gd name="T1" fmla="*/ 55 h 55"/>
                    <a:gd name="T2" fmla="*/ 0 w 14"/>
                    <a:gd name="T3" fmla="*/ 45 h 55"/>
                    <a:gd name="T4" fmla="*/ 4 w 14"/>
                    <a:gd name="T5" fmla="*/ 38 h 55"/>
                    <a:gd name="T6" fmla="*/ 5 w 14"/>
                    <a:gd name="T7" fmla="*/ 0 h 55"/>
                    <a:gd name="T8" fmla="*/ 13 w 14"/>
                    <a:gd name="T9" fmla="*/ 10 h 55"/>
                    <a:gd name="T10" fmla="*/ 12 w 14"/>
                    <a:gd name="T11" fmla="*/ 48 h 55"/>
                    <a:gd name="T12" fmla="*/ 8 w 14"/>
                    <a:gd name="T13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55">
                      <a:moveTo>
                        <a:pt x="8" y="55"/>
                      </a:moveTo>
                      <a:cubicBezTo>
                        <a:pt x="0" y="45"/>
                        <a:pt x="0" y="45"/>
                        <a:pt x="0" y="45"/>
                      </a:cubicBezTo>
                      <a:cubicBezTo>
                        <a:pt x="2" y="43"/>
                        <a:pt x="3" y="41"/>
                        <a:pt x="4" y="38"/>
                      </a:cubicBezTo>
                      <a:cubicBezTo>
                        <a:pt x="5" y="27"/>
                        <a:pt x="6" y="14"/>
                        <a:pt x="5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4" y="23"/>
                        <a:pt x="13" y="36"/>
                        <a:pt x="12" y="48"/>
                      </a:cubicBezTo>
                      <a:cubicBezTo>
                        <a:pt x="12" y="51"/>
                        <a:pt x="10" y="53"/>
                        <a:pt x="8" y="5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8" name="Freeform 1019"/>
                <p:cNvSpPr/>
                <p:nvPr/>
              </p:nvSpPr>
              <p:spPr bwMode="auto">
                <a:xfrm>
                  <a:off x="8412163" y="6040438"/>
                  <a:ext cx="20638" cy="14288"/>
                </a:xfrm>
                <a:custGeom>
                  <a:avLst/>
                  <a:gdLst>
                    <a:gd name="T0" fmla="*/ 8 w 17"/>
                    <a:gd name="T1" fmla="*/ 10 h 11"/>
                    <a:gd name="T2" fmla="*/ 0 w 17"/>
                    <a:gd name="T3" fmla="*/ 0 h 11"/>
                    <a:gd name="T4" fmla="*/ 9 w 17"/>
                    <a:gd name="T5" fmla="*/ 2 h 11"/>
                    <a:gd name="T6" fmla="*/ 17 w 17"/>
                    <a:gd name="T7" fmla="*/ 11 h 11"/>
                    <a:gd name="T8" fmla="*/ 8 w 17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1"/>
                        <a:pt x="6" y="1"/>
                        <a:pt x="9" y="2"/>
                      </a:cubicBezTo>
                      <a:cubicBezTo>
                        <a:pt x="17" y="11"/>
                        <a:pt x="17" y="11"/>
                        <a:pt x="17" y="11"/>
                      </a:cubicBezTo>
                      <a:cubicBezTo>
                        <a:pt x="14" y="11"/>
                        <a:pt x="11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59" name="Freeform 1020"/>
                <p:cNvSpPr/>
                <p:nvPr/>
              </p:nvSpPr>
              <p:spPr bwMode="auto">
                <a:xfrm>
                  <a:off x="8423275" y="6043613"/>
                  <a:ext cx="44450" cy="23813"/>
                </a:xfrm>
                <a:custGeom>
                  <a:avLst/>
                  <a:gdLst>
                    <a:gd name="T0" fmla="*/ 8 w 36"/>
                    <a:gd name="T1" fmla="*/ 9 h 19"/>
                    <a:gd name="T2" fmla="*/ 0 w 36"/>
                    <a:gd name="T3" fmla="*/ 0 h 19"/>
                    <a:gd name="T4" fmla="*/ 27 w 36"/>
                    <a:gd name="T5" fmla="*/ 9 h 19"/>
                    <a:gd name="T6" fmla="*/ 36 w 36"/>
                    <a:gd name="T7" fmla="*/ 19 h 19"/>
                    <a:gd name="T8" fmla="*/ 8 w 36"/>
                    <a:gd name="T9" fmla="*/ 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"/>
                        <a:pt x="19" y="5"/>
                        <a:pt x="27" y="9"/>
                      </a:cubicBezTo>
                      <a:cubicBezTo>
                        <a:pt x="36" y="19"/>
                        <a:pt x="36" y="19"/>
                        <a:pt x="36" y="19"/>
                      </a:cubicBezTo>
                      <a:cubicBezTo>
                        <a:pt x="27" y="15"/>
                        <a:pt x="18" y="11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0" name="Freeform 1021"/>
                <p:cNvSpPr/>
                <p:nvPr/>
              </p:nvSpPr>
              <p:spPr bwMode="auto">
                <a:xfrm>
                  <a:off x="8456613" y="6054725"/>
                  <a:ext cx="36513" cy="30163"/>
                </a:xfrm>
                <a:custGeom>
                  <a:avLst/>
                  <a:gdLst>
                    <a:gd name="T0" fmla="*/ 9 w 29"/>
                    <a:gd name="T1" fmla="*/ 10 h 24"/>
                    <a:gd name="T2" fmla="*/ 0 w 29"/>
                    <a:gd name="T3" fmla="*/ 0 h 24"/>
                    <a:gd name="T4" fmla="*/ 21 w 29"/>
                    <a:gd name="T5" fmla="*/ 14 h 24"/>
                    <a:gd name="T6" fmla="*/ 21 w 29"/>
                    <a:gd name="T7" fmla="*/ 14 h 24"/>
                    <a:gd name="T8" fmla="*/ 29 w 29"/>
                    <a:gd name="T9" fmla="*/ 24 h 24"/>
                    <a:gd name="T10" fmla="*/ 29 w 29"/>
                    <a:gd name="T11" fmla="*/ 24 h 24"/>
                    <a:gd name="T12" fmla="*/ 9 w 29"/>
                    <a:gd name="T13" fmla="*/ 1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24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4"/>
                        <a:pt x="14" y="9"/>
                        <a:pt x="21" y="14"/>
                      </a:cubicBezTo>
                      <a:cubicBezTo>
                        <a:pt x="21" y="14"/>
                        <a:pt x="21" y="14"/>
                        <a:pt x="21" y="14"/>
                      </a:cubicBezTo>
                      <a:cubicBezTo>
                        <a:pt x="29" y="24"/>
                        <a:pt x="29" y="24"/>
                        <a:pt x="29" y="24"/>
                      </a:cubicBezTo>
                      <a:cubicBezTo>
                        <a:pt x="29" y="24"/>
                        <a:pt x="29" y="24"/>
                        <a:pt x="29" y="24"/>
                      </a:cubicBezTo>
                      <a:cubicBezTo>
                        <a:pt x="23" y="19"/>
                        <a:pt x="16" y="14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1" name="Freeform 1022"/>
                <p:cNvSpPr/>
                <p:nvPr/>
              </p:nvSpPr>
              <p:spPr bwMode="auto">
                <a:xfrm>
                  <a:off x="8482013" y="6072188"/>
                  <a:ext cx="11113" cy="14288"/>
                </a:xfrm>
                <a:custGeom>
                  <a:avLst/>
                  <a:gdLst>
                    <a:gd name="T0" fmla="*/ 8 w 9"/>
                    <a:gd name="T1" fmla="*/ 10 h 11"/>
                    <a:gd name="T2" fmla="*/ 0 w 9"/>
                    <a:gd name="T3" fmla="*/ 0 h 11"/>
                    <a:gd name="T4" fmla="*/ 0 w 9"/>
                    <a:gd name="T5" fmla="*/ 1 h 11"/>
                    <a:gd name="T6" fmla="*/ 9 w 9"/>
                    <a:gd name="T7" fmla="*/ 11 h 11"/>
                    <a:gd name="T8" fmla="*/ 8 w 9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8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2" name="Freeform 1023"/>
                <p:cNvSpPr/>
                <p:nvPr/>
              </p:nvSpPr>
              <p:spPr bwMode="auto">
                <a:xfrm>
                  <a:off x="8318500" y="6084888"/>
                  <a:ext cx="39688" cy="120650"/>
                </a:xfrm>
                <a:custGeom>
                  <a:avLst/>
                  <a:gdLst>
                    <a:gd name="T0" fmla="*/ 9 w 32"/>
                    <a:gd name="T1" fmla="*/ 96 h 96"/>
                    <a:gd name="T2" fmla="*/ 0 w 32"/>
                    <a:gd name="T3" fmla="*/ 86 h 96"/>
                    <a:gd name="T4" fmla="*/ 24 w 32"/>
                    <a:gd name="T5" fmla="*/ 0 h 96"/>
                    <a:gd name="T6" fmla="*/ 32 w 32"/>
                    <a:gd name="T7" fmla="*/ 10 h 96"/>
                    <a:gd name="T8" fmla="*/ 9 w 32"/>
                    <a:gd name="T9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96">
                      <a:moveTo>
                        <a:pt x="9" y="96"/>
                      </a:moveTo>
                      <a:cubicBezTo>
                        <a:pt x="0" y="86"/>
                        <a:pt x="0" y="86"/>
                        <a:pt x="0" y="86"/>
                      </a:cubicBezTo>
                      <a:cubicBezTo>
                        <a:pt x="1" y="64"/>
                        <a:pt x="6" y="32"/>
                        <a:pt x="24" y="0"/>
                      </a:cubicBezTo>
                      <a:cubicBezTo>
                        <a:pt x="32" y="10"/>
                        <a:pt x="32" y="10"/>
                        <a:pt x="32" y="10"/>
                      </a:cubicBezTo>
                      <a:cubicBezTo>
                        <a:pt x="15" y="42"/>
                        <a:pt x="10" y="74"/>
                        <a:pt x="9" y="9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3" name="Freeform 1024"/>
                <p:cNvSpPr/>
                <p:nvPr/>
              </p:nvSpPr>
              <p:spPr bwMode="auto">
                <a:xfrm>
                  <a:off x="8245475" y="6170613"/>
                  <a:ext cx="31750" cy="17463"/>
                </a:xfrm>
                <a:custGeom>
                  <a:avLst/>
                  <a:gdLst>
                    <a:gd name="T0" fmla="*/ 8 w 26"/>
                    <a:gd name="T1" fmla="*/ 10 h 13"/>
                    <a:gd name="T2" fmla="*/ 0 w 26"/>
                    <a:gd name="T3" fmla="*/ 0 h 13"/>
                    <a:gd name="T4" fmla="*/ 17 w 26"/>
                    <a:gd name="T5" fmla="*/ 3 h 13"/>
                    <a:gd name="T6" fmla="*/ 26 w 26"/>
                    <a:gd name="T7" fmla="*/ 13 h 13"/>
                    <a:gd name="T8" fmla="*/ 8 w 26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1"/>
                        <a:pt x="12" y="2"/>
                        <a:pt x="17" y="3"/>
                      </a:cubicBezTo>
                      <a:cubicBezTo>
                        <a:pt x="26" y="13"/>
                        <a:pt x="26" y="13"/>
                        <a:pt x="26" y="13"/>
                      </a:cubicBezTo>
                      <a:cubicBezTo>
                        <a:pt x="20" y="11"/>
                        <a:pt x="14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4" name="Freeform 1025"/>
                <p:cNvSpPr/>
                <p:nvPr/>
              </p:nvSpPr>
              <p:spPr bwMode="auto">
                <a:xfrm>
                  <a:off x="8266113" y="6175375"/>
                  <a:ext cx="66675" cy="30163"/>
                </a:xfrm>
                <a:custGeom>
                  <a:avLst/>
                  <a:gdLst>
                    <a:gd name="T0" fmla="*/ 9 w 53"/>
                    <a:gd name="T1" fmla="*/ 10 h 25"/>
                    <a:gd name="T2" fmla="*/ 0 w 53"/>
                    <a:gd name="T3" fmla="*/ 0 h 25"/>
                    <a:gd name="T4" fmla="*/ 42 w 53"/>
                    <a:gd name="T5" fmla="*/ 14 h 25"/>
                    <a:gd name="T6" fmla="*/ 45 w 53"/>
                    <a:gd name="T7" fmla="*/ 15 h 25"/>
                    <a:gd name="T8" fmla="*/ 53 w 53"/>
                    <a:gd name="T9" fmla="*/ 25 h 25"/>
                    <a:gd name="T10" fmla="*/ 51 w 53"/>
                    <a:gd name="T11" fmla="*/ 24 h 25"/>
                    <a:gd name="T12" fmla="*/ 9 w 53"/>
                    <a:gd name="T13" fmla="*/ 1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" h="25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6" y="3"/>
                        <a:pt x="30" y="8"/>
                        <a:pt x="42" y="14"/>
                      </a:cubicBezTo>
                      <a:cubicBezTo>
                        <a:pt x="43" y="15"/>
                        <a:pt x="44" y="15"/>
                        <a:pt x="45" y="15"/>
                      </a:cubicBezTo>
                      <a:cubicBezTo>
                        <a:pt x="53" y="25"/>
                        <a:pt x="53" y="25"/>
                        <a:pt x="53" y="25"/>
                      </a:cubicBezTo>
                      <a:cubicBezTo>
                        <a:pt x="53" y="25"/>
                        <a:pt x="52" y="24"/>
                        <a:pt x="51" y="24"/>
                      </a:cubicBezTo>
                      <a:cubicBezTo>
                        <a:pt x="38" y="17"/>
                        <a:pt x="24" y="13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5" name="Freeform 1026"/>
                <p:cNvSpPr/>
                <p:nvPr/>
              </p:nvSpPr>
              <p:spPr bwMode="auto">
                <a:xfrm>
                  <a:off x="8323263" y="6192838"/>
                  <a:ext cx="39688" cy="34925"/>
                </a:xfrm>
                <a:custGeom>
                  <a:avLst/>
                  <a:gdLst>
                    <a:gd name="T0" fmla="*/ 8 w 32"/>
                    <a:gd name="T1" fmla="*/ 10 h 27"/>
                    <a:gd name="T2" fmla="*/ 0 w 32"/>
                    <a:gd name="T3" fmla="*/ 0 h 27"/>
                    <a:gd name="T4" fmla="*/ 24 w 32"/>
                    <a:gd name="T5" fmla="*/ 17 h 27"/>
                    <a:gd name="T6" fmla="*/ 32 w 32"/>
                    <a:gd name="T7" fmla="*/ 27 h 27"/>
                    <a:gd name="T8" fmla="*/ 8 w 32"/>
                    <a:gd name="T9" fmla="*/ 1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27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5"/>
                        <a:pt x="17" y="11"/>
                        <a:pt x="24" y="17"/>
                      </a:cubicBezTo>
                      <a:cubicBezTo>
                        <a:pt x="32" y="27"/>
                        <a:pt x="32" y="27"/>
                        <a:pt x="32" y="27"/>
                      </a:cubicBezTo>
                      <a:cubicBezTo>
                        <a:pt x="25" y="20"/>
                        <a:pt x="17" y="15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6" name="Freeform 1027"/>
                <p:cNvSpPr/>
                <p:nvPr/>
              </p:nvSpPr>
              <p:spPr bwMode="auto">
                <a:xfrm>
                  <a:off x="8353425" y="6215063"/>
                  <a:ext cx="22225" cy="25400"/>
                </a:xfrm>
                <a:custGeom>
                  <a:avLst/>
                  <a:gdLst>
                    <a:gd name="T0" fmla="*/ 8 w 19"/>
                    <a:gd name="T1" fmla="*/ 10 h 20"/>
                    <a:gd name="T2" fmla="*/ 0 w 19"/>
                    <a:gd name="T3" fmla="*/ 0 h 20"/>
                    <a:gd name="T4" fmla="*/ 10 w 19"/>
                    <a:gd name="T5" fmla="*/ 10 h 20"/>
                    <a:gd name="T6" fmla="*/ 19 w 19"/>
                    <a:gd name="T7" fmla="*/ 20 h 20"/>
                    <a:gd name="T8" fmla="*/ 8 w 19"/>
                    <a:gd name="T9" fmla="*/ 1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2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3"/>
                        <a:pt x="7" y="7"/>
                        <a:pt x="10" y="10"/>
                      </a:cubicBezTo>
                      <a:cubicBezTo>
                        <a:pt x="19" y="20"/>
                        <a:pt x="19" y="20"/>
                        <a:pt x="19" y="20"/>
                      </a:cubicBezTo>
                      <a:cubicBezTo>
                        <a:pt x="16" y="16"/>
                        <a:pt x="12" y="13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7" name="Freeform 1028"/>
                <p:cNvSpPr/>
                <p:nvPr/>
              </p:nvSpPr>
              <p:spPr bwMode="auto">
                <a:xfrm>
                  <a:off x="8439150" y="5999163"/>
                  <a:ext cx="9525" cy="12700"/>
                </a:xfrm>
                <a:custGeom>
                  <a:avLst/>
                  <a:gdLst>
                    <a:gd name="T0" fmla="*/ 8 w 8"/>
                    <a:gd name="T1" fmla="*/ 9 h 9"/>
                    <a:gd name="T2" fmla="*/ 0 w 8"/>
                    <a:gd name="T3" fmla="*/ 0 h 9"/>
                    <a:gd name="T4" fmla="*/ 0 w 8"/>
                    <a:gd name="T5" fmla="*/ 0 h 9"/>
                    <a:gd name="T6" fmla="*/ 8 w 8"/>
                    <a:gd name="T7" fmla="*/ 9 h 9"/>
                    <a:gd name="T8" fmla="*/ 8 w 8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8" y="9"/>
                        <a:pt x="8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8" name="Freeform 1029"/>
                <p:cNvSpPr/>
                <p:nvPr/>
              </p:nvSpPr>
              <p:spPr bwMode="auto">
                <a:xfrm>
                  <a:off x="8439150" y="5999163"/>
                  <a:ext cx="11113" cy="12700"/>
                </a:xfrm>
                <a:custGeom>
                  <a:avLst/>
                  <a:gdLst>
                    <a:gd name="T0" fmla="*/ 8 w 9"/>
                    <a:gd name="T1" fmla="*/ 9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8 w 9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9"/>
                        <a:pt x="9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69" name="Freeform 1030"/>
                <p:cNvSpPr/>
                <p:nvPr/>
              </p:nvSpPr>
              <p:spPr bwMode="auto">
                <a:xfrm>
                  <a:off x="8440738" y="5999163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0" name="Freeform 1031"/>
                <p:cNvSpPr/>
                <p:nvPr/>
              </p:nvSpPr>
              <p:spPr bwMode="auto">
                <a:xfrm>
                  <a:off x="8440738" y="5999163"/>
                  <a:ext cx="12700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1 w 9"/>
                    <a:gd name="T5" fmla="*/ 1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1" y="1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1" name="Freeform 1032"/>
                <p:cNvSpPr/>
                <p:nvPr/>
              </p:nvSpPr>
              <p:spPr bwMode="auto">
                <a:xfrm>
                  <a:off x="8442325" y="6000750"/>
                  <a:ext cx="11113" cy="12700"/>
                </a:xfrm>
                <a:custGeom>
                  <a:avLst/>
                  <a:gdLst>
                    <a:gd name="T0" fmla="*/ 8 w 9"/>
                    <a:gd name="T1" fmla="*/ 9 h 10"/>
                    <a:gd name="T2" fmla="*/ 0 w 9"/>
                    <a:gd name="T3" fmla="*/ 0 h 10"/>
                    <a:gd name="T4" fmla="*/ 0 w 9"/>
                    <a:gd name="T5" fmla="*/ 0 h 10"/>
                    <a:gd name="T6" fmla="*/ 9 w 9"/>
                    <a:gd name="T7" fmla="*/ 10 h 10"/>
                    <a:gd name="T8" fmla="*/ 8 w 9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8" y="10"/>
                        <a:pt x="8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2" name="Freeform 1033"/>
                <p:cNvSpPr/>
                <p:nvPr/>
              </p:nvSpPr>
              <p:spPr bwMode="auto">
                <a:xfrm>
                  <a:off x="8402638" y="6005513"/>
                  <a:ext cx="17463" cy="68263"/>
                </a:xfrm>
                <a:custGeom>
                  <a:avLst/>
                  <a:gdLst>
                    <a:gd name="T0" fmla="*/ 8 w 14"/>
                    <a:gd name="T1" fmla="*/ 55 h 55"/>
                    <a:gd name="T2" fmla="*/ 0 w 14"/>
                    <a:gd name="T3" fmla="*/ 45 h 55"/>
                    <a:gd name="T4" fmla="*/ 4 w 14"/>
                    <a:gd name="T5" fmla="*/ 38 h 55"/>
                    <a:gd name="T6" fmla="*/ 5 w 14"/>
                    <a:gd name="T7" fmla="*/ 0 h 55"/>
                    <a:gd name="T8" fmla="*/ 13 w 14"/>
                    <a:gd name="T9" fmla="*/ 10 h 55"/>
                    <a:gd name="T10" fmla="*/ 12 w 14"/>
                    <a:gd name="T11" fmla="*/ 48 h 55"/>
                    <a:gd name="T12" fmla="*/ 8 w 14"/>
                    <a:gd name="T13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55">
                      <a:moveTo>
                        <a:pt x="8" y="55"/>
                      </a:moveTo>
                      <a:cubicBezTo>
                        <a:pt x="0" y="45"/>
                        <a:pt x="0" y="45"/>
                        <a:pt x="0" y="45"/>
                      </a:cubicBezTo>
                      <a:cubicBezTo>
                        <a:pt x="2" y="43"/>
                        <a:pt x="3" y="41"/>
                        <a:pt x="4" y="38"/>
                      </a:cubicBezTo>
                      <a:cubicBezTo>
                        <a:pt x="5" y="27"/>
                        <a:pt x="6" y="14"/>
                        <a:pt x="5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4" y="23"/>
                        <a:pt x="13" y="36"/>
                        <a:pt x="12" y="48"/>
                      </a:cubicBezTo>
                      <a:cubicBezTo>
                        <a:pt x="12" y="51"/>
                        <a:pt x="10" y="53"/>
                        <a:pt x="8" y="5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3" name="Freeform 1034"/>
                <p:cNvSpPr/>
                <p:nvPr/>
              </p:nvSpPr>
              <p:spPr bwMode="auto">
                <a:xfrm>
                  <a:off x="8408988" y="6003925"/>
                  <a:ext cx="15875" cy="12700"/>
                </a:xfrm>
                <a:custGeom>
                  <a:avLst/>
                  <a:gdLst>
                    <a:gd name="T0" fmla="*/ 8 w 13"/>
                    <a:gd name="T1" fmla="*/ 11 h 11"/>
                    <a:gd name="T2" fmla="*/ 0 w 13"/>
                    <a:gd name="T3" fmla="*/ 1 h 11"/>
                    <a:gd name="T4" fmla="*/ 4 w 13"/>
                    <a:gd name="T5" fmla="*/ 0 h 11"/>
                    <a:gd name="T6" fmla="*/ 13 w 13"/>
                    <a:gd name="T7" fmla="*/ 9 h 11"/>
                    <a:gd name="T8" fmla="*/ 8 w 13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0"/>
                        <a:pt x="3" y="0"/>
                        <a:pt x="4" y="0"/>
                      </a:cubicBezTo>
                      <a:cubicBezTo>
                        <a:pt x="13" y="9"/>
                        <a:pt x="13" y="9"/>
                        <a:pt x="13" y="9"/>
                      </a:cubicBezTo>
                      <a:cubicBezTo>
                        <a:pt x="11" y="10"/>
                        <a:pt x="9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4" name="Freeform 1035"/>
                <p:cNvSpPr/>
                <p:nvPr/>
              </p:nvSpPr>
              <p:spPr bwMode="auto">
                <a:xfrm>
                  <a:off x="8413750" y="5999163"/>
                  <a:ext cx="25400" cy="15875"/>
                </a:xfrm>
                <a:custGeom>
                  <a:avLst/>
                  <a:gdLst>
                    <a:gd name="T0" fmla="*/ 9 w 20"/>
                    <a:gd name="T1" fmla="*/ 12 h 12"/>
                    <a:gd name="T2" fmla="*/ 0 w 20"/>
                    <a:gd name="T3" fmla="*/ 3 h 12"/>
                    <a:gd name="T4" fmla="*/ 12 w 20"/>
                    <a:gd name="T5" fmla="*/ 0 h 12"/>
                    <a:gd name="T6" fmla="*/ 20 w 20"/>
                    <a:gd name="T7" fmla="*/ 10 h 12"/>
                    <a:gd name="T8" fmla="*/ 9 w 20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2">
                      <a:moveTo>
                        <a:pt x="9" y="12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4" y="2"/>
                        <a:pt x="8" y="1"/>
                        <a:pt x="12" y="0"/>
                      </a:cubicBezTo>
                      <a:cubicBezTo>
                        <a:pt x="20" y="10"/>
                        <a:pt x="20" y="10"/>
                        <a:pt x="20" y="10"/>
                      </a:cubicBezTo>
                      <a:cubicBezTo>
                        <a:pt x="16" y="11"/>
                        <a:pt x="12" y="11"/>
                        <a:pt x="9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5" name="Freeform 1036"/>
                <p:cNvSpPr/>
                <p:nvPr/>
              </p:nvSpPr>
              <p:spPr bwMode="auto">
                <a:xfrm>
                  <a:off x="8429625" y="5999163"/>
                  <a:ext cx="19050" cy="12700"/>
                </a:xfrm>
                <a:custGeom>
                  <a:avLst/>
                  <a:gdLst>
                    <a:gd name="T0" fmla="*/ 8 w 16"/>
                    <a:gd name="T1" fmla="*/ 10 h 10"/>
                    <a:gd name="T2" fmla="*/ 0 w 16"/>
                    <a:gd name="T3" fmla="*/ 0 h 10"/>
                    <a:gd name="T4" fmla="*/ 8 w 16"/>
                    <a:gd name="T5" fmla="*/ 0 h 10"/>
                    <a:gd name="T6" fmla="*/ 16 w 16"/>
                    <a:gd name="T7" fmla="*/ 9 h 10"/>
                    <a:gd name="T8" fmla="*/ 8 w 16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5" y="0"/>
                        <a:pt x="8" y="0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3" y="10"/>
                        <a:pt x="11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6" name="Freeform 1037"/>
                <p:cNvSpPr/>
                <p:nvPr/>
              </p:nvSpPr>
              <p:spPr bwMode="auto">
                <a:xfrm>
                  <a:off x="8345488" y="5969000"/>
                  <a:ext cx="52388" cy="101600"/>
                </a:xfrm>
                <a:custGeom>
                  <a:avLst/>
                  <a:gdLst>
                    <a:gd name="T0" fmla="*/ 42 w 42"/>
                    <a:gd name="T1" fmla="*/ 82 h 82"/>
                    <a:gd name="T2" fmla="*/ 34 w 42"/>
                    <a:gd name="T3" fmla="*/ 72 h 82"/>
                    <a:gd name="T4" fmla="*/ 32 w 42"/>
                    <a:gd name="T5" fmla="*/ 68 h 82"/>
                    <a:gd name="T6" fmla="*/ 26 w 42"/>
                    <a:gd name="T7" fmla="*/ 47 h 82"/>
                    <a:gd name="T8" fmla="*/ 0 w 42"/>
                    <a:gd name="T9" fmla="*/ 0 h 82"/>
                    <a:gd name="T10" fmla="*/ 8 w 42"/>
                    <a:gd name="T11" fmla="*/ 10 h 82"/>
                    <a:gd name="T12" fmla="*/ 34 w 42"/>
                    <a:gd name="T13" fmla="*/ 57 h 82"/>
                    <a:gd name="T14" fmla="*/ 40 w 42"/>
                    <a:gd name="T15" fmla="*/ 78 h 82"/>
                    <a:gd name="T16" fmla="*/ 42 w 42"/>
                    <a:gd name="T17" fmla="*/ 82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" h="82">
                      <a:moveTo>
                        <a:pt x="42" y="82"/>
                      </a:move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33" y="71"/>
                        <a:pt x="32" y="70"/>
                        <a:pt x="32" y="68"/>
                      </a:cubicBezTo>
                      <a:cubicBezTo>
                        <a:pt x="30" y="61"/>
                        <a:pt x="28" y="54"/>
                        <a:pt x="26" y="47"/>
                      </a:cubicBezTo>
                      <a:cubicBezTo>
                        <a:pt x="19" y="27"/>
                        <a:pt x="10" y="12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18" y="22"/>
                        <a:pt x="27" y="37"/>
                        <a:pt x="34" y="57"/>
                      </a:cubicBezTo>
                      <a:cubicBezTo>
                        <a:pt x="37" y="63"/>
                        <a:pt x="38" y="70"/>
                        <a:pt x="40" y="78"/>
                      </a:cubicBezTo>
                      <a:cubicBezTo>
                        <a:pt x="40" y="80"/>
                        <a:pt x="41" y="81"/>
                        <a:pt x="42" y="8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7" name="Freeform 1038"/>
                <p:cNvSpPr/>
                <p:nvPr/>
              </p:nvSpPr>
              <p:spPr bwMode="auto">
                <a:xfrm>
                  <a:off x="8375650" y="6027738"/>
                  <a:ext cx="12700" cy="14288"/>
                </a:xfrm>
                <a:custGeom>
                  <a:avLst/>
                  <a:gdLst>
                    <a:gd name="T0" fmla="*/ 9 w 10"/>
                    <a:gd name="T1" fmla="*/ 12 h 12"/>
                    <a:gd name="T2" fmla="*/ 0 w 10"/>
                    <a:gd name="T3" fmla="*/ 2 h 12"/>
                    <a:gd name="T4" fmla="*/ 2 w 10"/>
                    <a:gd name="T5" fmla="*/ 0 h 12"/>
                    <a:gd name="T6" fmla="*/ 10 w 10"/>
                    <a:gd name="T7" fmla="*/ 10 h 12"/>
                    <a:gd name="T8" fmla="*/ 9 w 10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2">
                      <a:moveTo>
                        <a:pt x="9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2"/>
                        <a:pt x="1" y="1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10" y="11"/>
                        <a:pt x="9" y="11"/>
                        <a:pt x="9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8" name="Freeform 1039"/>
                <p:cNvSpPr/>
                <p:nvPr/>
              </p:nvSpPr>
              <p:spPr bwMode="auto">
                <a:xfrm>
                  <a:off x="8375650" y="6027738"/>
                  <a:ext cx="12700" cy="14288"/>
                </a:xfrm>
                <a:custGeom>
                  <a:avLst/>
                  <a:gdLst>
                    <a:gd name="T0" fmla="*/ 9 w 10"/>
                    <a:gd name="T1" fmla="*/ 12 h 12"/>
                    <a:gd name="T2" fmla="*/ 0 w 10"/>
                    <a:gd name="T3" fmla="*/ 2 h 12"/>
                    <a:gd name="T4" fmla="*/ 2 w 10"/>
                    <a:gd name="T5" fmla="*/ 0 h 12"/>
                    <a:gd name="T6" fmla="*/ 10 w 10"/>
                    <a:gd name="T7" fmla="*/ 10 h 12"/>
                    <a:gd name="T8" fmla="*/ 9 w 10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2">
                      <a:moveTo>
                        <a:pt x="9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2"/>
                        <a:pt x="1" y="1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10" y="11"/>
                        <a:pt x="9" y="11"/>
                        <a:pt x="9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9" name="Freeform 1040"/>
                <p:cNvSpPr/>
                <p:nvPr/>
              </p:nvSpPr>
              <p:spPr bwMode="auto">
                <a:xfrm>
                  <a:off x="8269288" y="6065838"/>
                  <a:ext cx="34925" cy="74613"/>
                </a:xfrm>
                <a:custGeom>
                  <a:avLst/>
                  <a:gdLst>
                    <a:gd name="T0" fmla="*/ 11 w 28"/>
                    <a:gd name="T1" fmla="*/ 60 h 60"/>
                    <a:gd name="T2" fmla="*/ 2 w 28"/>
                    <a:gd name="T3" fmla="*/ 50 h 60"/>
                    <a:gd name="T4" fmla="*/ 1 w 28"/>
                    <a:gd name="T5" fmla="*/ 48 h 60"/>
                    <a:gd name="T6" fmla="*/ 11 w 28"/>
                    <a:gd name="T7" fmla="*/ 9 h 60"/>
                    <a:gd name="T8" fmla="*/ 20 w 28"/>
                    <a:gd name="T9" fmla="*/ 0 h 60"/>
                    <a:gd name="T10" fmla="*/ 28 w 28"/>
                    <a:gd name="T11" fmla="*/ 10 h 60"/>
                    <a:gd name="T12" fmla="*/ 19 w 28"/>
                    <a:gd name="T13" fmla="*/ 19 h 60"/>
                    <a:gd name="T14" fmla="*/ 10 w 28"/>
                    <a:gd name="T15" fmla="*/ 57 h 60"/>
                    <a:gd name="T16" fmla="*/ 11 w 28"/>
                    <a:gd name="T1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8" h="60">
                      <a:moveTo>
                        <a:pt x="11" y="60"/>
                      </a:moveTo>
                      <a:cubicBezTo>
                        <a:pt x="2" y="50"/>
                        <a:pt x="2" y="50"/>
                        <a:pt x="2" y="50"/>
                      </a:cubicBezTo>
                      <a:cubicBezTo>
                        <a:pt x="2" y="49"/>
                        <a:pt x="2" y="49"/>
                        <a:pt x="1" y="48"/>
                      </a:cubicBezTo>
                      <a:cubicBezTo>
                        <a:pt x="0" y="32"/>
                        <a:pt x="3" y="19"/>
                        <a:pt x="11" y="9"/>
                      </a:cubicBezTo>
                      <a:cubicBezTo>
                        <a:pt x="13" y="6"/>
                        <a:pt x="17" y="3"/>
                        <a:pt x="20" y="0"/>
                      </a:cubicBezTo>
                      <a:cubicBezTo>
                        <a:pt x="28" y="10"/>
                        <a:pt x="28" y="10"/>
                        <a:pt x="28" y="10"/>
                      </a:cubicBezTo>
                      <a:cubicBezTo>
                        <a:pt x="25" y="12"/>
                        <a:pt x="22" y="15"/>
                        <a:pt x="19" y="19"/>
                      </a:cubicBezTo>
                      <a:cubicBezTo>
                        <a:pt x="12" y="28"/>
                        <a:pt x="9" y="41"/>
                        <a:pt x="10" y="57"/>
                      </a:cubicBezTo>
                      <a:cubicBezTo>
                        <a:pt x="10" y="58"/>
                        <a:pt x="10" y="59"/>
                        <a:pt x="11" y="6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0" name="Freeform 1041"/>
                <p:cNvSpPr/>
                <p:nvPr/>
              </p:nvSpPr>
              <p:spPr bwMode="auto">
                <a:xfrm>
                  <a:off x="8294688" y="6062663"/>
                  <a:ext cx="17463" cy="15875"/>
                </a:xfrm>
                <a:custGeom>
                  <a:avLst/>
                  <a:gdLst>
                    <a:gd name="T0" fmla="*/ 8 w 15"/>
                    <a:gd name="T1" fmla="*/ 13 h 13"/>
                    <a:gd name="T2" fmla="*/ 0 w 15"/>
                    <a:gd name="T3" fmla="*/ 3 h 13"/>
                    <a:gd name="T4" fmla="*/ 7 w 15"/>
                    <a:gd name="T5" fmla="*/ 0 h 13"/>
                    <a:gd name="T6" fmla="*/ 15 w 15"/>
                    <a:gd name="T7" fmla="*/ 10 h 13"/>
                    <a:gd name="T8" fmla="*/ 8 w 15"/>
                    <a:gd name="T9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3">
                      <a:moveTo>
                        <a:pt x="8" y="13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2" y="2"/>
                        <a:pt x="5" y="1"/>
                        <a:pt x="7" y="0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3" y="11"/>
                        <a:pt x="11" y="12"/>
                        <a:pt x="8" y="1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1" name="Freeform 1042"/>
                <p:cNvSpPr/>
                <p:nvPr/>
              </p:nvSpPr>
              <p:spPr bwMode="auto">
                <a:xfrm>
                  <a:off x="8302625" y="6057900"/>
                  <a:ext cx="19050" cy="17463"/>
                </a:xfrm>
                <a:custGeom>
                  <a:avLst/>
                  <a:gdLst>
                    <a:gd name="T0" fmla="*/ 8 w 15"/>
                    <a:gd name="T1" fmla="*/ 13 h 13"/>
                    <a:gd name="T2" fmla="*/ 0 w 15"/>
                    <a:gd name="T3" fmla="*/ 3 h 13"/>
                    <a:gd name="T4" fmla="*/ 7 w 15"/>
                    <a:gd name="T5" fmla="*/ 0 h 13"/>
                    <a:gd name="T6" fmla="*/ 15 w 15"/>
                    <a:gd name="T7" fmla="*/ 10 h 13"/>
                    <a:gd name="T8" fmla="*/ 8 w 15"/>
                    <a:gd name="T9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3">
                      <a:moveTo>
                        <a:pt x="8" y="13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2" y="2"/>
                        <a:pt x="5" y="1"/>
                        <a:pt x="7" y="0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3" y="11"/>
                        <a:pt x="11" y="12"/>
                        <a:pt x="8" y="1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2" name="Freeform 1043"/>
                <p:cNvSpPr/>
                <p:nvPr/>
              </p:nvSpPr>
              <p:spPr bwMode="auto">
                <a:xfrm>
                  <a:off x="8312150" y="6057900"/>
                  <a:ext cx="20638" cy="12700"/>
                </a:xfrm>
                <a:custGeom>
                  <a:avLst/>
                  <a:gdLst>
                    <a:gd name="T0" fmla="*/ 8 w 17"/>
                    <a:gd name="T1" fmla="*/ 11 h 11"/>
                    <a:gd name="T2" fmla="*/ 0 w 17"/>
                    <a:gd name="T3" fmla="*/ 1 h 11"/>
                    <a:gd name="T4" fmla="*/ 9 w 17"/>
                    <a:gd name="T5" fmla="*/ 0 h 11"/>
                    <a:gd name="T6" fmla="*/ 17 w 17"/>
                    <a:gd name="T7" fmla="*/ 9 h 11"/>
                    <a:gd name="T8" fmla="*/ 8 w 17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3" y="1"/>
                        <a:pt x="6" y="0"/>
                        <a:pt x="9" y="0"/>
                      </a:cubicBezTo>
                      <a:cubicBezTo>
                        <a:pt x="17" y="9"/>
                        <a:pt x="17" y="9"/>
                        <a:pt x="17" y="9"/>
                      </a:cubicBezTo>
                      <a:cubicBezTo>
                        <a:pt x="14" y="10"/>
                        <a:pt x="11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3" name="Freeform 1044"/>
                <p:cNvSpPr/>
                <p:nvPr/>
              </p:nvSpPr>
              <p:spPr bwMode="auto">
                <a:xfrm>
                  <a:off x="8323263" y="6056313"/>
                  <a:ext cx="22225" cy="12700"/>
                </a:xfrm>
                <a:custGeom>
                  <a:avLst/>
                  <a:gdLst>
                    <a:gd name="T0" fmla="*/ 8 w 18"/>
                    <a:gd name="T1" fmla="*/ 10 h 10"/>
                    <a:gd name="T2" fmla="*/ 0 w 18"/>
                    <a:gd name="T3" fmla="*/ 1 h 10"/>
                    <a:gd name="T4" fmla="*/ 8 w 18"/>
                    <a:gd name="T5" fmla="*/ 0 h 10"/>
                    <a:gd name="T6" fmla="*/ 10 w 18"/>
                    <a:gd name="T7" fmla="*/ 0 h 10"/>
                    <a:gd name="T8" fmla="*/ 18 w 18"/>
                    <a:gd name="T9" fmla="*/ 10 h 10"/>
                    <a:gd name="T10" fmla="*/ 16 w 18"/>
                    <a:gd name="T11" fmla="*/ 10 h 10"/>
                    <a:gd name="T12" fmla="*/ 8 w 18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" h="10">
                      <a:moveTo>
                        <a:pt x="8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3" y="0"/>
                        <a:pt x="6" y="0"/>
                        <a:pt x="8" y="0"/>
                      </a:cubicBezTo>
                      <a:cubicBezTo>
                        <a:pt x="9" y="0"/>
                        <a:pt x="9" y="0"/>
                        <a:pt x="10" y="0"/>
                      </a:cubicBezTo>
                      <a:cubicBezTo>
                        <a:pt x="18" y="10"/>
                        <a:pt x="18" y="10"/>
                        <a:pt x="18" y="10"/>
                      </a:cubicBezTo>
                      <a:cubicBezTo>
                        <a:pt x="18" y="10"/>
                        <a:pt x="17" y="10"/>
                        <a:pt x="16" y="10"/>
                      </a:cubicBezTo>
                      <a:cubicBezTo>
                        <a:pt x="14" y="10"/>
                        <a:pt x="11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4" name="Freeform 1045"/>
                <p:cNvSpPr/>
                <p:nvPr/>
              </p:nvSpPr>
              <p:spPr bwMode="auto">
                <a:xfrm>
                  <a:off x="8335963" y="6056313"/>
                  <a:ext cx="14288" cy="12700"/>
                </a:xfrm>
                <a:custGeom>
                  <a:avLst/>
                  <a:gdLst>
                    <a:gd name="T0" fmla="*/ 8 w 12"/>
                    <a:gd name="T1" fmla="*/ 10 h 10"/>
                    <a:gd name="T2" fmla="*/ 0 w 12"/>
                    <a:gd name="T3" fmla="*/ 0 h 10"/>
                    <a:gd name="T4" fmla="*/ 4 w 12"/>
                    <a:gd name="T5" fmla="*/ 1 h 10"/>
                    <a:gd name="T6" fmla="*/ 12 w 12"/>
                    <a:gd name="T7" fmla="*/ 10 h 10"/>
                    <a:gd name="T8" fmla="*/ 8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4" y="1"/>
                        <a:pt x="4" y="1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2" y="10"/>
                        <a:pt x="11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5" name="Freeform 1046"/>
                <p:cNvSpPr/>
                <p:nvPr/>
              </p:nvSpPr>
              <p:spPr bwMode="auto">
                <a:xfrm>
                  <a:off x="8340725" y="6057900"/>
                  <a:ext cx="9525" cy="11113"/>
                </a:xfrm>
                <a:custGeom>
                  <a:avLst/>
                  <a:gdLst>
                    <a:gd name="T0" fmla="*/ 8 w 8"/>
                    <a:gd name="T1" fmla="*/ 9 h 9"/>
                    <a:gd name="T2" fmla="*/ 0 w 8"/>
                    <a:gd name="T3" fmla="*/ 0 h 9"/>
                    <a:gd name="T4" fmla="*/ 0 w 8"/>
                    <a:gd name="T5" fmla="*/ 0 h 9"/>
                    <a:gd name="T6" fmla="*/ 8 w 8"/>
                    <a:gd name="T7" fmla="*/ 9 h 9"/>
                    <a:gd name="T8" fmla="*/ 8 w 8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8" y="9"/>
                        <a:pt x="8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6" name="Freeform 1047"/>
                <p:cNvSpPr/>
                <p:nvPr/>
              </p:nvSpPr>
              <p:spPr bwMode="auto">
                <a:xfrm>
                  <a:off x="8345488" y="6005513"/>
                  <a:ext cx="15875" cy="36513"/>
                </a:xfrm>
                <a:custGeom>
                  <a:avLst/>
                  <a:gdLst>
                    <a:gd name="T0" fmla="*/ 12 w 13"/>
                    <a:gd name="T1" fmla="*/ 30 h 30"/>
                    <a:gd name="T2" fmla="*/ 3 w 13"/>
                    <a:gd name="T3" fmla="*/ 21 h 30"/>
                    <a:gd name="T4" fmla="*/ 0 w 13"/>
                    <a:gd name="T5" fmla="*/ 0 h 30"/>
                    <a:gd name="T6" fmla="*/ 8 w 13"/>
                    <a:gd name="T7" fmla="*/ 10 h 30"/>
                    <a:gd name="T8" fmla="*/ 12 w 13"/>
                    <a:gd name="T9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30">
                      <a:moveTo>
                        <a:pt x="12" y="30"/>
                      </a:moveTo>
                      <a:cubicBezTo>
                        <a:pt x="3" y="21"/>
                        <a:pt x="3" y="21"/>
                        <a:pt x="3" y="21"/>
                      </a:cubicBezTo>
                      <a:cubicBezTo>
                        <a:pt x="5" y="12"/>
                        <a:pt x="4" y="5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12" y="15"/>
                        <a:pt x="13" y="21"/>
                        <a:pt x="12" y="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7" name="Freeform 1048"/>
                <p:cNvSpPr/>
                <p:nvPr/>
              </p:nvSpPr>
              <p:spPr bwMode="auto">
                <a:xfrm>
                  <a:off x="8345488" y="6005513"/>
                  <a:ext cx="9525" cy="11113"/>
                </a:xfrm>
                <a:custGeom>
                  <a:avLst/>
                  <a:gdLst>
                    <a:gd name="T0" fmla="*/ 8 w 8"/>
                    <a:gd name="T1" fmla="*/ 10 h 10"/>
                    <a:gd name="T2" fmla="*/ 0 w 8"/>
                    <a:gd name="T3" fmla="*/ 0 h 10"/>
                    <a:gd name="T4" fmla="*/ 0 w 8"/>
                    <a:gd name="T5" fmla="*/ 0 h 10"/>
                    <a:gd name="T6" fmla="*/ 8 w 8"/>
                    <a:gd name="T7" fmla="*/ 10 h 10"/>
                    <a:gd name="T8" fmla="*/ 8 w 8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8" name="Freeform 1049"/>
                <p:cNvSpPr/>
                <p:nvPr/>
              </p:nvSpPr>
              <p:spPr bwMode="auto">
                <a:xfrm>
                  <a:off x="8193088" y="6124575"/>
                  <a:ext cx="11113" cy="14288"/>
                </a:xfrm>
                <a:custGeom>
                  <a:avLst/>
                  <a:gdLst>
                    <a:gd name="T0" fmla="*/ 8 w 9"/>
                    <a:gd name="T1" fmla="*/ 10 h 11"/>
                    <a:gd name="T2" fmla="*/ 0 w 9"/>
                    <a:gd name="T3" fmla="*/ 0 h 11"/>
                    <a:gd name="T4" fmla="*/ 0 w 9"/>
                    <a:gd name="T5" fmla="*/ 1 h 11"/>
                    <a:gd name="T6" fmla="*/ 9 w 9"/>
                    <a:gd name="T7" fmla="*/ 11 h 11"/>
                    <a:gd name="T8" fmla="*/ 8 w 9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8" y="11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9" name="Freeform 1050"/>
                <p:cNvSpPr/>
                <p:nvPr/>
              </p:nvSpPr>
              <p:spPr bwMode="auto">
                <a:xfrm>
                  <a:off x="8193088" y="6126163"/>
                  <a:ext cx="12700" cy="14288"/>
                </a:xfrm>
                <a:custGeom>
                  <a:avLst/>
                  <a:gdLst>
                    <a:gd name="T0" fmla="*/ 9 w 10"/>
                    <a:gd name="T1" fmla="*/ 10 h 11"/>
                    <a:gd name="T2" fmla="*/ 0 w 10"/>
                    <a:gd name="T3" fmla="*/ 0 h 11"/>
                    <a:gd name="T4" fmla="*/ 2 w 10"/>
                    <a:gd name="T5" fmla="*/ 1 h 11"/>
                    <a:gd name="T6" fmla="*/ 10 w 10"/>
                    <a:gd name="T7" fmla="*/ 11 h 11"/>
                    <a:gd name="T8" fmla="*/ 9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2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11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0" name="Freeform 1051"/>
                <p:cNvSpPr/>
                <p:nvPr/>
              </p:nvSpPr>
              <p:spPr bwMode="auto">
                <a:xfrm>
                  <a:off x="8194675" y="6127750"/>
                  <a:ext cx="23813" cy="15875"/>
                </a:xfrm>
                <a:custGeom>
                  <a:avLst/>
                  <a:gdLst>
                    <a:gd name="T0" fmla="*/ 8 w 19"/>
                    <a:gd name="T1" fmla="*/ 10 h 13"/>
                    <a:gd name="T2" fmla="*/ 0 w 19"/>
                    <a:gd name="T3" fmla="*/ 0 h 13"/>
                    <a:gd name="T4" fmla="*/ 1 w 19"/>
                    <a:gd name="T5" fmla="*/ 1 h 13"/>
                    <a:gd name="T6" fmla="*/ 11 w 19"/>
                    <a:gd name="T7" fmla="*/ 3 h 13"/>
                    <a:gd name="T8" fmla="*/ 19 w 19"/>
                    <a:gd name="T9" fmla="*/ 13 h 13"/>
                    <a:gd name="T10" fmla="*/ 9 w 19"/>
                    <a:gd name="T11" fmla="*/ 11 h 13"/>
                    <a:gd name="T12" fmla="*/ 8 w 19"/>
                    <a:gd name="T13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1" y="1"/>
                      </a:cubicBezTo>
                      <a:cubicBezTo>
                        <a:pt x="4" y="2"/>
                        <a:pt x="8" y="3"/>
                        <a:pt x="11" y="3"/>
                      </a:cubicBezTo>
                      <a:cubicBezTo>
                        <a:pt x="19" y="13"/>
                        <a:pt x="19" y="13"/>
                        <a:pt x="19" y="13"/>
                      </a:cubicBezTo>
                      <a:cubicBezTo>
                        <a:pt x="16" y="13"/>
                        <a:pt x="13" y="12"/>
                        <a:pt x="9" y="11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1" name="Freeform 1052"/>
                <p:cNvSpPr/>
                <p:nvPr/>
              </p:nvSpPr>
              <p:spPr bwMode="auto">
                <a:xfrm>
                  <a:off x="8208963" y="6130925"/>
                  <a:ext cx="26988" cy="15875"/>
                </a:xfrm>
                <a:custGeom>
                  <a:avLst/>
                  <a:gdLst>
                    <a:gd name="T0" fmla="*/ 8 w 21"/>
                    <a:gd name="T1" fmla="*/ 10 h 12"/>
                    <a:gd name="T2" fmla="*/ 0 w 21"/>
                    <a:gd name="T3" fmla="*/ 0 h 12"/>
                    <a:gd name="T4" fmla="*/ 12 w 21"/>
                    <a:gd name="T5" fmla="*/ 2 h 12"/>
                    <a:gd name="T6" fmla="*/ 21 w 21"/>
                    <a:gd name="T7" fmla="*/ 12 h 12"/>
                    <a:gd name="T8" fmla="*/ 8 w 21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1"/>
                        <a:pt x="8" y="2"/>
                        <a:pt x="12" y="2"/>
                      </a:cubicBezTo>
                      <a:cubicBezTo>
                        <a:pt x="21" y="12"/>
                        <a:pt x="21" y="12"/>
                        <a:pt x="21" y="12"/>
                      </a:cubicBezTo>
                      <a:cubicBezTo>
                        <a:pt x="17" y="12"/>
                        <a:pt x="12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2" name="Freeform 1053"/>
                <p:cNvSpPr/>
                <p:nvPr/>
              </p:nvSpPr>
              <p:spPr bwMode="auto">
                <a:xfrm>
                  <a:off x="8223250" y="6134100"/>
                  <a:ext cx="20638" cy="12700"/>
                </a:xfrm>
                <a:custGeom>
                  <a:avLst/>
                  <a:gdLst>
                    <a:gd name="T0" fmla="*/ 9 w 16"/>
                    <a:gd name="T1" fmla="*/ 10 h 10"/>
                    <a:gd name="T2" fmla="*/ 0 w 16"/>
                    <a:gd name="T3" fmla="*/ 0 h 10"/>
                    <a:gd name="T4" fmla="*/ 2 w 16"/>
                    <a:gd name="T5" fmla="*/ 0 h 10"/>
                    <a:gd name="T6" fmla="*/ 8 w 16"/>
                    <a:gd name="T7" fmla="*/ 0 h 10"/>
                    <a:gd name="T8" fmla="*/ 16 w 16"/>
                    <a:gd name="T9" fmla="*/ 9 h 10"/>
                    <a:gd name="T10" fmla="*/ 11 w 16"/>
                    <a:gd name="T11" fmla="*/ 10 h 10"/>
                    <a:gd name="T12" fmla="*/ 9 w 16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4" y="0"/>
                        <a:pt x="6" y="0"/>
                        <a:pt x="8" y="0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10"/>
                        <a:pt x="13" y="10"/>
                        <a:pt x="11" y="10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3" name="Freeform 1054"/>
                <p:cNvSpPr/>
                <p:nvPr/>
              </p:nvSpPr>
              <p:spPr bwMode="auto">
                <a:xfrm>
                  <a:off x="8345488" y="5994400"/>
                  <a:ext cx="11113" cy="11113"/>
                </a:xfrm>
                <a:custGeom>
                  <a:avLst/>
                  <a:gdLst>
                    <a:gd name="T0" fmla="*/ 8 w 9"/>
                    <a:gd name="T1" fmla="*/ 9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8 w 9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9"/>
                        <a:pt x="9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4" name="Freeform 1055"/>
                <p:cNvSpPr/>
                <p:nvPr/>
              </p:nvSpPr>
              <p:spPr bwMode="auto">
                <a:xfrm>
                  <a:off x="8347075" y="5994400"/>
                  <a:ext cx="15875" cy="12700"/>
                </a:xfrm>
                <a:custGeom>
                  <a:avLst/>
                  <a:gdLst>
                    <a:gd name="T0" fmla="*/ 8 w 13"/>
                    <a:gd name="T1" fmla="*/ 10 h 11"/>
                    <a:gd name="T2" fmla="*/ 0 w 13"/>
                    <a:gd name="T3" fmla="*/ 0 h 11"/>
                    <a:gd name="T4" fmla="*/ 5 w 13"/>
                    <a:gd name="T5" fmla="*/ 2 h 11"/>
                    <a:gd name="T6" fmla="*/ 13 w 13"/>
                    <a:gd name="T7" fmla="*/ 11 h 11"/>
                    <a:gd name="T8" fmla="*/ 8 w 13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3" y="1"/>
                        <a:pt x="5" y="2"/>
                      </a:cubicBezTo>
                      <a:cubicBezTo>
                        <a:pt x="13" y="11"/>
                        <a:pt x="13" y="11"/>
                        <a:pt x="13" y="11"/>
                      </a:cubicBezTo>
                      <a:cubicBezTo>
                        <a:pt x="12" y="11"/>
                        <a:pt x="10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5" name="Freeform 1056"/>
                <p:cNvSpPr/>
                <p:nvPr/>
              </p:nvSpPr>
              <p:spPr bwMode="auto">
                <a:xfrm>
                  <a:off x="8353425" y="5995988"/>
                  <a:ext cx="14288" cy="15875"/>
                </a:xfrm>
                <a:custGeom>
                  <a:avLst/>
                  <a:gdLst>
                    <a:gd name="T0" fmla="*/ 8 w 12"/>
                    <a:gd name="T1" fmla="*/ 9 h 12"/>
                    <a:gd name="T2" fmla="*/ 0 w 12"/>
                    <a:gd name="T3" fmla="*/ 0 h 12"/>
                    <a:gd name="T4" fmla="*/ 4 w 12"/>
                    <a:gd name="T5" fmla="*/ 2 h 12"/>
                    <a:gd name="T6" fmla="*/ 12 w 12"/>
                    <a:gd name="T7" fmla="*/ 12 h 12"/>
                    <a:gd name="T8" fmla="*/ 8 w 12"/>
                    <a:gd name="T9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3" y="1"/>
                        <a:pt x="4" y="2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11" y="11"/>
                        <a:pt x="10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6" name="Freeform 1057"/>
                <p:cNvSpPr/>
                <p:nvPr/>
              </p:nvSpPr>
              <p:spPr bwMode="auto">
                <a:xfrm>
                  <a:off x="8358188" y="5999163"/>
                  <a:ext cx="14288" cy="17463"/>
                </a:xfrm>
                <a:custGeom>
                  <a:avLst/>
                  <a:gdLst>
                    <a:gd name="T0" fmla="*/ 8 w 12"/>
                    <a:gd name="T1" fmla="*/ 10 h 14"/>
                    <a:gd name="T2" fmla="*/ 0 w 12"/>
                    <a:gd name="T3" fmla="*/ 0 h 14"/>
                    <a:gd name="T4" fmla="*/ 3 w 12"/>
                    <a:gd name="T5" fmla="*/ 4 h 14"/>
                    <a:gd name="T6" fmla="*/ 12 w 12"/>
                    <a:gd name="T7" fmla="*/ 14 h 14"/>
                    <a:gd name="T8" fmla="*/ 8 w 12"/>
                    <a:gd name="T9" fmla="*/ 1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4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2"/>
                        <a:pt x="2" y="3"/>
                        <a:pt x="3" y="4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11" y="12"/>
                        <a:pt x="9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7" name="Freeform 1058"/>
                <p:cNvSpPr/>
                <p:nvPr/>
              </p:nvSpPr>
              <p:spPr bwMode="auto">
                <a:xfrm>
                  <a:off x="8339138" y="5994400"/>
                  <a:ext cx="14288" cy="19050"/>
                </a:xfrm>
                <a:custGeom>
                  <a:avLst/>
                  <a:gdLst>
                    <a:gd name="T0" fmla="*/ 10 w 11"/>
                    <a:gd name="T1" fmla="*/ 16 h 16"/>
                    <a:gd name="T2" fmla="*/ 2 w 11"/>
                    <a:gd name="T3" fmla="*/ 6 h 16"/>
                    <a:gd name="T4" fmla="*/ 1 w 11"/>
                    <a:gd name="T5" fmla="*/ 2 h 16"/>
                    <a:gd name="T6" fmla="*/ 3 w 11"/>
                    <a:gd name="T7" fmla="*/ 0 h 16"/>
                    <a:gd name="T8" fmla="*/ 11 w 11"/>
                    <a:gd name="T9" fmla="*/ 10 h 16"/>
                    <a:gd name="T10" fmla="*/ 9 w 11"/>
                    <a:gd name="T11" fmla="*/ 12 h 16"/>
                    <a:gd name="T12" fmla="*/ 10 w 11"/>
                    <a:gd name="T13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6">
                      <a:moveTo>
                        <a:pt x="10" y="16"/>
                      </a:moveTo>
                      <a:cubicBezTo>
                        <a:pt x="2" y="6"/>
                        <a:pt x="2" y="6"/>
                        <a:pt x="2" y="6"/>
                      </a:cubicBezTo>
                      <a:cubicBezTo>
                        <a:pt x="1" y="5"/>
                        <a:pt x="0" y="4"/>
                        <a:pt x="1" y="2"/>
                      </a:cubicBezTo>
                      <a:cubicBezTo>
                        <a:pt x="1" y="1"/>
                        <a:pt x="2" y="1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10" y="11"/>
                        <a:pt x="9" y="12"/>
                      </a:cubicBezTo>
                      <a:cubicBezTo>
                        <a:pt x="9" y="13"/>
                        <a:pt x="9" y="15"/>
                        <a:pt x="10" y="1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8" name="Freeform 1059"/>
                <p:cNvSpPr/>
                <p:nvPr/>
              </p:nvSpPr>
              <p:spPr bwMode="auto">
                <a:xfrm>
                  <a:off x="8342313" y="5994400"/>
                  <a:ext cx="11113" cy="11113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0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8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9" name="Freeform 1060"/>
                <p:cNvSpPr/>
                <p:nvPr/>
              </p:nvSpPr>
              <p:spPr bwMode="auto">
                <a:xfrm>
                  <a:off x="8342313" y="5994400"/>
                  <a:ext cx="11113" cy="11113"/>
                </a:xfrm>
                <a:custGeom>
                  <a:avLst/>
                  <a:gdLst>
                    <a:gd name="T0" fmla="*/ 9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9 h 10"/>
                    <a:gd name="T8" fmla="*/ 9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0" name="Freeform 1061"/>
                <p:cNvSpPr/>
                <p:nvPr/>
              </p:nvSpPr>
              <p:spPr bwMode="auto">
                <a:xfrm>
                  <a:off x="8343900" y="5994400"/>
                  <a:ext cx="11113" cy="11113"/>
                </a:xfrm>
                <a:custGeom>
                  <a:avLst/>
                  <a:gdLst>
                    <a:gd name="T0" fmla="*/ 8 w 9"/>
                    <a:gd name="T1" fmla="*/ 9 h 9"/>
                    <a:gd name="T2" fmla="*/ 0 w 9"/>
                    <a:gd name="T3" fmla="*/ 0 h 9"/>
                    <a:gd name="T4" fmla="*/ 0 w 9"/>
                    <a:gd name="T5" fmla="*/ 0 h 9"/>
                    <a:gd name="T6" fmla="*/ 9 w 9"/>
                    <a:gd name="T7" fmla="*/ 9 h 9"/>
                    <a:gd name="T8" fmla="*/ 8 w 9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9"/>
                        <a:pt x="8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1" name="Freeform 1062"/>
                <p:cNvSpPr/>
                <p:nvPr/>
              </p:nvSpPr>
              <p:spPr bwMode="auto">
                <a:xfrm>
                  <a:off x="8343900" y="5994400"/>
                  <a:ext cx="11113" cy="11113"/>
                </a:xfrm>
                <a:custGeom>
                  <a:avLst/>
                  <a:gdLst>
                    <a:gd name="T0" fmla="*/ 9 w 9"/>
                    <a:gd name="T1" fmla="*/ 9 h 9"/>
                    <a:gd name="T2" fmla="*/ 0 w 9"/>
                    <a:gd name="T3" fmla="*/ 0 h 9"/>
                    <a:gd name="T4" fmla="*/ 1 w 9"/>
                    <a:gd name="T5" fmla="*/ 0 h 9"/>
                    <a:gd name="T6" fmla="*/ 9 w 9"/>
                    <a:gd name="T7" fmla="*/ 9 h 9"/>
                    <a:gd name="T8" fmla="*/ 9 w 9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9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9"/>
                        <a:pt x="9" y="9"/>
                        <a:pt x="9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2" name="Freeform 1063"/>
                <p:cNvSpPr/>
                <p:nvPr/>
              </p:nvSpPr>
              <p:spPr bwMode="auto">
                <a:xfrm>
                  <a:off x="8047038" y="6202363"/>
                  <a:ext cx="61913" cy="93663"/>
                </a:xfrm>
                <a:custGeom>
                  <a:avLst/>
                  <a:gdLst>
                    <a:gd name="T0" fmla="*/ 13 w 50"/>
                    <a:gd name="T1" fmla="*/ 75 h 75"/>
                    <a:gd name="T2" fmla="*/ 4 w 50"/>
                    <a:gd name="T3" fmla="*/ 66 h 75"/>
                    <a:gd name="T4" fmla="*/ 4 w 50"/>
                    <a:gd name="T5" fmla="*/ 65 h 75"/>
                    <a:gd name="T6" fmla="*/ 1 w 50"/>
                    <a:gd name="T7" fmla="*/ 50 h 75"/>
                    <a:gd name="T8" fmla="*/ 42 w 50"/>
                    <a:gd name="T9" fmla="*/ 0 h 75"/>
                    <a:gd name="T10" fmla="*/ 50 w 50"/>
                    <a:gd name="T11" fmla="*/ 10 h 75"/>
                    <a:gd name="T12" fmla="*/ 10 w 50"/>
                    <a:gd name="T13" fmla="*/ 59 h 75"/>
                    <a:gd name="T14" fmla="*/ 12 w 50"/>
                    <a:gd name="T15" fmla="*/ 74 h 75"/>
                    <a:gd name="T16" fmla="*/ 13 w 50"/>
                    <a:gd name="T17" fmla="*/ 75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0" h="75">
                      <a:moveTo>
                        <a:pt x="13" y="75"/>
                      </a:moveTo>
                      <a:cubicBezTo>
                        <a:pt x="4" y="66"/>
                        <a:pt x="4" y="66"/>
                        <a:pt x="4" y="66"/>
                      </a:cubicBezTo>
                      <a:cubicBezTo>
                        <a:pt x="4" y="65"/>
                        <a:pt x="4" y="65"/>
                        <a:pt x="4" y="65"/>
                      </a:cubicBezTo>
                      <a:cubicBezTo>
                        <a:pt x="1" y="60"/>
                        <a:pt x="0" y="55"/>
                        <a:pt x="1" y="50"/>
                      </a:cubicBezTo>
                      <a:cubicBezTo>
                        <a:pt x="8" y="30"/>
                        <a:pt x="22" y="13"/>
                        <a:pt x="42" y="0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31" y="23"/>
                        <a:pt x="16" y="40"/>
                        <a:pt x="10" y="59"/>
                      </a:cubicBezTo>
                      <a:cubicBezTo>
                        <a:pt x="8" y="65"/>
                        <a:pt x="9" y="70"/>
                        <a:pt x="12" y="74"/>
                      </a:cubicBezTo>
                      <a:cubicBezTo>
                        <a:pt x="12" y="75"/>
                        <a:pt x="12" y="75"/>
                        <a:pt x="13" y="7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3" name="Freeform 1064"/>
                <p:cNvSpPr/>
                <p:nvPr/>
              </p:nvSpPr>
              <p:spPr bwMode="auto">
                <a:xfrm>
                  <a:off x="8099425" y="6188075"/>
                  <a:ext cx="36513" cy="26988"/>
                </a:xfrm>
                <a:custGeom>
                  <a:avLst/>
                  <a:gdLst>
                    <a:gd name="T0" fmla="*/ 8 w 30"/>
                    <a:gd name="T1" fmla="*/ 22 h 22"/>
                    <a:gd name="T2" fmla="*/ 0 w 30"/>
                    <a:gd name="T3" fmla="*/ 12 h 22"/>
                    <a:gd name="T4" fmla="*/ 22 w 30"/>
                    <a:gd name="T5" fmla="*/ 0 h 22"/>
                    <a:gd name="T6" fmla="*/ 30 w 30"/>
                    <a:gd name="T7" fmla="*/ 10 h 22"/>
                    <a:gd name="T8" fmla="*/ 8 w 30"/>
                    <a:gd name="T9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" h="22">
                      <a:moveTo>
                        <a:pt x="8" y="22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7" y="8"/>
                        <a:pt x="14" y="4"/>
                        <a:pt x="22" y="0"/>
                      </a:cubicBezTo>
                      <a:cubicBezTo>
                        <a:pt x="30" y="10"/>
                        <a:pt x="30" y="10"/>
                        <a:pt x="30" y="10"/>
                      </a:cubicBezTo>
                      <a:cubicBezTo>
                        <a:pt x="22" y="14"/>
                        <a:pt x="15" y="18"/>
                        <a:pt x="8" y="2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4" name="Freeform 1065"/>
                <p:cNvSpPr/>
                <p:nvPr/>
              </p:nvSpPr>
              <p:spPr bwMode="auto">
                <a:xfrm>
                  <a:off x="8126413" y="6181725"/>
                  <a:ext cx="28575" cy="17463"/>
                </a:xfrm>
                <a:custGeom>
                  <a:avLst/>
                  <a:gdLst>
                    <a:gd name="T0" fmla="*/ 8 w 23"/>
                    <a:gd name="T1" fmla="*/ 15 h 15"/>
                    <a:gd name="T2" fmla="*/ 0 w 23"/>
                    <a:gd name="T3" fmla="*/ 5 h 15"/>
                    <a:gd name="T4" fmla="*/ 15 w 23"/>
                    <a:gd name="T5" fmla="*/ 0 h 15"/>
                    <a:gd name="T6" fmla="*/ 23 w 23"/>
                    <a:gd name="T7" fmla="*/ 10 h 15"/>
                    <a:gd name="T8" fmla="*/ 8 w 23"/>
                    <a:gd name="T9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15">
                      <a:moveTo>
                        <a:pt x="8" y="15"/>
                      </a:move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5" y="3"/>
                        <a:pt x="10" y="2"/>
                        <a:pt x="15" y="0"/>
                      </a:cubicBezTo>
                      <a:cubicBezTo>
                        <a:pt x="23" y="10"/>
                        <a:pt x="23" y="10"/>
                        <a:pt x="23" y="10"/>
                      </a:cubicBezTo>
                      <a:cubicBezTo>
                        <a:pt x="18" y="11"/>
                        <a:pt x="13" y="13"/>
                        <a:pt x="8" y="1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5" name="Freeform 1066"/>
                <p:cNvSpPr/>
                <p:nvPr/>
              </p:nvSpPr>
              <p:spPr bwMode="auto">
                <a:xfrm>
                  <a:off x="8196263" y="6038850"/>
                  <a:ext cx="12700" cy="14288"/>
                </a:xfrm>
                <a:custGeom>
                  <a:avLst/>
                  <a:gdLst>
                    <a:gd name="T0" fmla="*/ 9 w 10"/>
                    <a:gd name="T1" fmla="*/ 10 h 11"/>
                    <a:gd name="T2" fmla="*/ 0 w 10"/>
                    <a:gd name="T3" fmla="*/ 0 h 11"/>
                    <a:gd name="T4" fmla="*/ 1 w 10"/>
                    <a:gd name="T5" fmla="*/ 1 h 11"/>
                    <a:gd name="T6" fmla="*/ 10 w 10"/>
                    <a:gd name="T7" fmla="*/ 11 h 11"/>
                    <a:gd name="T8" fmla="*/ 9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9" y="11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6" name="Freeform 1067"/>
                <p:cNvSpPr/>
                <p:nvPr/>
              </p:nvSpPr>
              <p:spPr bwMode="auto">
                <a:xfrm>
                  <a:off x="8197850" y="6040438"/>
                  <a:ext cx="12700" cy="12700"/>
                </a:xfrm>
                <a:custGeom>
                  <a:avLst/>
                  <a:gdLst>
                    <a:gd name="T0" fmla="*/ 9 w 10"/>
                    <a:gd name="T1" fmla="*/ 10 h 11"/>
                    <a:gd name="T2" fmla="*/ 0 w 10"/>
                    <a:gd name="T3" fmla="*/ 0 h 11"/>
                    <a:gd name="T4" fmla="*/ 2 w 10"/>
                    <a:gd name="T5" fmla="*/ 1 h 11"/>
                    <a:gd name="T6" fmla="*/ 10 w 10"/>
                    <a:gd name="T7" fmla="*/ 11 h 11"/>
                    <a:gd name="T8" fmla="*/ 9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2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11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7" name="Freeform 1068"/>
                <p:cNvSpPr/>
                <p:nvPr/>
              </p:nvSpPr>
              <p:spPr bwMode="auto">
                <a:xfrm>
                  <a:off x="8199438" y="6040438"/>
                  <a:ext cx="23813" cy="17463"/>
                </a:xfrm>
                <a:custGeom>
                  <a:avLst/>
                  <a:gdLst>
                    <a:gd name="T0" fmla="*/ 8 w 19"/>
                    <a:gd name="T1" fmla="*/ 10 h 13"/>
                    <a:gd name="T2" fmla="*/ 0 w 19"/>
                    <a:gd name="T3" fmla="*/ 0 h 13"/>
                    <a:gd name="T4" fmla="*/ 1 w 19"/>
                    <a:gd name="T5" fmla="*/ 1 h 13"/>
                    <a:gd name="T6" fmla="*/ 10 w 19"/>
                    <a:gd name="T7" fmla="*/ 3 h 13"/>
                    <a:gd name="T8" fmla="*/ 19 w 19"/>
                    <a:gd name="T9" fmla="*/ 13 h 13"/>
                    <a:gd name="T10" fmla="*/ 9 w 19"/>
                    <a:gd name="T11" fmla="*/ 10 h 13"/>
                    <a:gd name="T12" fmla="*/ 8 w 19"/>
                    <a:gd name="T13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1" y="1"/>
                      </a:cubicBezTo>
                      <a:cubicBezTo>
                        <a:pt x="4" y="2"/>
                        <a:pt x="7" y="3"/>
                        <a:pt x="10" y="3"/>
                      </a:cubicBezTo>
                      <a:cubicBezTo>
                        <a:pt x="19" y="13"/>
                        <a:pt x="19" y="13"/>
                        <a:pt x="19" y="13"/>
                      </a:cubicBezTo>
                      <a:cubicBezTo>
                        <a:pt x="16" y="12"/>
                        <a:pt x="12" y="12"/>
                        <a:pt x="9" y="10"/>
                      </a:cubicBezTo>
                      <a:cubicBezTo>
                        <a:pt x="9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8" name="Freeform 1069"/>
                <p:cNvSpPr/>
                <p:nvPr/>
              </p:nvSpPr>
              <p:spPr bwMode="auto">
                <a:xfrm>
                  <a:off x="8212138" y="6045200"/>
                  <a:ext cx="26988" cy="12700"/>
                </a:xfrm>
                <a:custGeom>
                  <a:avLst/>
                  <a:gdLst>
                    <a:gd name="T0" fmla="*/ 9 w 21"/>
                    <a:gd name="T1" fmla="*/ 10 h 11"/>
                    <a:gd name="T2" fmla="*/ 0 w 21"/>
                    <a:gd name="T3" fmla="*/ 0 h 11"/>
                    <a:gd name="T4" fmla="*/ 13 w 21"/>
                    <a:gd name="T5" fmla="*/ 2 h 11"/>
                    <a:gd name="T6" fmla="*/ 21 w 21"/>
                    <a:gd name="T7" fmla="*/ 11 h 11"/>
                    <a:gd name="T8" fmla="*/ 9 w 21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1"/>
                        <a:pt x="9" y="2"/>
                        <a:pt x="13" y="2"/>
                      </a:cubicBezTo>
                      <a:cubicBezTo>
                        <a:pt x="21" y="11"/>
                        <a:pt x="21" y="11"/>
                        <a:pt x="21" y="11"/>
                      </a:cubicBezTo>
                      <a:cubicBezTo>
                        <a:pt x="17" y="11"/>
                        <a:pt x="13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09" name="Freeform 1070"/>
                <p:cNvSpPr/>
                <p:nvPr/>
              </p:nvSpPr>
              <p:spPr bwMode="auto">
                <a:xfrm>
                  <a:off x="8324850" y="5867400"/>
                  <a:ext cx="33338" cy="28575"/>
                </a:xfrm>
                <a:custGeom>
                  <a:avLst/>
                  <a:gdLst>
                    <a:gd name="T0" fmla="*/ 8 w 26"/>
                    <a:gd name="T1" fmla="*/ 9 h 23"/>
                    <a:gd name="T2" fmla="*/ 0 w 26"/>
                    <a:gd name="T3" fmla="*/ 0 h 23"/>
                    <a:gd name="T4" fmla="*/ 18 w 26"/>
                    <a:gd name="T5" fmla="*/ 13 h 23"/>
                    <a:gd name="T6" fmla="*/ 26 w 26"/>
                    <a:gd name="T7" fmla="*/ 23 h 23"/>
                    <a:gd name="T8" fmla="*/ 8 w 26"/>
                    <a:gd name="T9" fmla="*/ 9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3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4"/>
                        <a:pt x="12" y="9"/>
                        <a:pt x="18" y="13"/>
                      </a:cubicBezTo>
                      <a:cubicBezTo>
                        <a:pt x="26" y="23"/>
                        <a:pt x="26" y="23"/>
                        <a:pt x="26" y="23"/>
                      </a:cubicBezTo>
                      <a:cubicBezTo>
                        <a:pt x="21" y="18"/>
                        <a:pt x="15" y="14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0" name="Freeform 1071"/>
                <p:cNvSpPr/>
                <p:nvPr/>
              </p:nvSpPr>
              <p:spPr bwMode="auto">
                <a:xfrm>
                  <a:off x="8347075" y="5883275"/>
                  <a:ext cx="30163" cy="33338"/>
                </a:xfrm>
                <a:custGeom>
                  <a:avLst/>
                  <a:gdLst>
                    <a:gd name="T0" fmla="*/ 8 w 24"/>
                    <a:gd name="T1" fmla="*/ 10 h 26"/>
                    <a:gd name="T2" fmla="*/ 0 w 24"/>
                    <a:gd name="T3" fmla="*/ 0 h 26"/>
                    <a:gd name="T4" fmla="*/ 16 w 24"/>
                    <a:gd name="T5" fmla="*/ 16 h 26"/>
                    <a:gd name="T6" fmla="*/ 24 w 24"/>
                    <a:gd name="T7" fmla="*/ 26 h 26"/>
                    <a:gd name="T8" fmla="*/ 8 w 24"/>
                    <a:gd name="T9" fmla="*/ 1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26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5"/>
                        <a:pt x="11" y="11"/>
                        <a:pt x="16" y="16"/>
                      </a:cubicBezTo>
                      <a:cubicBezTo>
                        <a:pt x="24" y="26"/>
                        <a:pt x="24" y="26"/>
                        <a:pt x="24" y="26"/>
                      </a:cubicBezTo>
                      <a:cubicBezTo>
                        <a:pt x="19" y="20"/>
                        <a:pt x="14" y="15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1" name="Freeform 1072"/>
                <p:cNvSpPr/>
                <p:nvPr/>
              </p:nvSpPr>
              <p:spPr bwMode="auto">
                <a:xfrm>
                  <a:off x="8216900" y="5959475"/>
                  <a:ext cx="11113" cy="12700"/>
                </a:xfrm>
                <a:custGeom>
                  <a:avLst/>
                  <a:gdLst>
                    <a:gd name="T0" fmla="*/ 8 w 9"/>
                    <a:gd name="T1" fmla="*/ 9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8 w 9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9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2" name="Freeform 1073"/>
                <p:cNvSpPr/>
                <p:nvPr/>
              </p:nvSpPr>
              <p:spPr bwMode="auto">
                <a:xfrm>
                  <a:off x="8218488" y="5959475"/>
                  <a:ext cx="11113" cy="14288"/>
                </a:xfrm>
                <a:custGeom>
                  <a:avLst/>
                  <a:gdLst>
                    <a:gd name="T0" fmla="*/ 8 w 10"/>
                    <a:gd name="T1" fmla="*/ 10 h 11"/>
                    <a:gd name="T2" fmla="*/ 0 w 10"/>
                    <a:gd name="T3" fmla="*/ 0 h 11"/>
                    <a:gd name="T4" fmla="*/ 1 w 10"/>
                    <a:gd name="T5" fmla="*/ 1 h 11"/>
                    <a:gd name="T6" fmla="*/ 10 w 10"/>
                    <a:gd name="T7" fmla="*/ 11 h 11"/>
                    <a:gd name="T8" fmla="*/ 8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9" y="11"/>
                        <a:pt x="9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3" name="Freeform 1074"/>
                <p:cNvSpPr/>
                <p:nvPr/>
              </p:nvSpPr>
              <p:spPr bwMode="auto">
                <a:xfrm>
                  <a:off x="8218488" y="5961063"/>
                  <a:ext cx="31750" cy="20638"/>
                </a:xfrm>
                <a:custGeom>
                  <a:avLst/>
                  <a:gdLst>
                    <a:gd name="T0" fmla="*/ 9 w 25"/>
                    <a:gd name="T1" fmla="*/ 10 h 16"/>
                    <a:gd name="T2" fmla="*/ 0 w 25"/>
                    <a:gd name="T3" fmla="*/ 0 h 16"/>
                    <a:gd name="T4" fmla="*/ 1 w 25"/>
                    <a:gd name="T5" fmla="*/ 1 h 16"/>
                    <a:gd name="T6" fmla="*/ 17 w 25"/>
                    <a:gd name="T7" fmla="*/ 6 h 16"/>
                    <a:gd name="T8" fmla="*/ 25 w 25"/>
                    <a:gd name="T9" fmla="*/ 16 h 16"/>
                    <a:gd name="T10" fmla="*/ 9 w 25"/>
                    <a:gd name="T11" fmla="*/ 10 h 16"/>
                    <a:gd name="T12" fmla="*/ 9 w 25"/>
                    <a:gd name="T13" fmla="*/ 1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" h="16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6" y="3"/>
                        <a:pt x="12" y="5"/>
                        <a:pt x="17" y="6"/>
                      </a:cubicBezTo>
                      <a:cubicBezTo>
                        <a:pt x="25" y="16"/>
                        <a:pt x="25" y="16"/>
                        <a:pt x="25" y="16"/>
                      </a:cubicBezTo>
                      <a:cubicBezTo>
                        <a:pt x="20" y="15"/>
                        <a:pt x="15" y="13"/>
                        <a:pt x="9" y="10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4" name="Freeform 1075"/>
                <p:cNvSpPr/>
                <p:nvPr/>
              </p:nvSpPr>
              <p:spPr bwMode="auto">
                <a:xfrm>
                  <a:off x="8142288" y="5897563"/>
                  <a:ext cx="77788" cy="295275"/>
                </a:xfrm>
                <a:custGeom>
                  <a:avLst/>
                  <a:gdLst>
                    <a:gd name="T0" fmla="*/ 10 w 62"/>
                    <a:gd name="T1" fmla="*/ 237 h 237"/>
                    <a:gd name="T2" fmla="*/ 2 w 62"/>
                    <a:gd name="T3" fmla="*/ 227 h 237"/>
                    <a:gd name="T4" fmla="*/ 54 w 62"/>
                    <a:gd name="T5" fmla="*/ 0 h 237"/>
                    <a:gd name="T6" fmla="*/ 62 w 62"/>
                    <a:gd name="T7" fmla="*/ 10 h 237"/>
                    <a:gd name="T8" fmla="*/ 10 w 62"/>
                    <a:gd name="T9" fmla="*/ 237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2" h="237">
                      <a:moveTo>
                        <a:pt x="10" y="237"/>
                      </a:moveTo>
                      <a:cubicBezTo>
                        <a:pt x="2" y="227"/>
                        <a:pt x="2" y="227"/>
                        <a:pt x="2" y="227"/>
                      </a:cubicBezTo>
                      <a:cubicBezTo>
                        <a:pt x="0" y="181"/>
                        <a:pt x="4" y="90"/>
                        <a:pt x="54" y="0"/>
                      </a:cubicBezTo>
                      <a:cubicBezTo>
                        <a:pt x="62" y="10"/>
                        <a:pt x="62" y="10"/>
                        <a:pt x="62" y="10"/>
                      </a:cubicBezTo>
                      <a:cubicBezTo>
                        <a:pt x="12" y="100"/>
                        <a:pt x="8" y="191"/>
                        <a:pt x="10" y="23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5" name="Freeform 1076"/>
                <p:cNvSpPr/>
                <p:nvPr/>
              </p:nvSpPr>
              <p:spPr bwMode="auto">
                <a:xfrm>
                  <a:off x="8270875" y="5737225"/>
                  <a:ext cx="46038" cy="50800"/>
                </a:xfrm>
                <a:custGeom>
                  <a:avLst/>
                  <a:gdLst>
                    <a:gd name="T0" fmla="*/ 8 w 38"/>
                    <a:gd name="T1" fmla="*/ 41 h 41"/>
                    <a:gd name="T2" fmla="*/ 0 w 38"/>
                    <a:gd name="T3" fmla="*/ 32 h 41"/>
                    <a:gd name="T4" fmla="*/ 30 w 38"/>
                    <a:gd name="T5" fmla="*/ 0 h 41"/>
                    <a:gd name="T6" fmla="*/ 38 w 38"/>
                    <a:gd name="T7" fmla="*/ 9 h 41"/>
                    <a:gd name="T8" fmla="*/ 8 w 38"/>
                    <a:gd name="T9" fmla="*/ 41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" h="41">
                      <a:moveTo>
                        <a:pt x="8" y="41"/>
                      </a:move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7" y="19"/>
                        <a:pt x="17" y="8"/>
                        <a:pt x="30" y="0"/>
                      </a:cubicBezTo>
                      <a:cubicBezTo>
                        <a:pt x="38" y="9"/>
                        <a:pt x="38" y="9"/>
                        <a:pt x="38" y="9"/>
                      </a:cubicBezTo>
                      <a:cubicBezTo>
                        <a:pt x="26" y="18"/>
                        <a:pt x="15" y="28"/>
                        <a:pt x="8" y="4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6" name="Freeform 1077"/>
                <p:cNvSpPr/>
                <p:nvPr/>
              </p:nvSpPr>
              <p:spPr bwMode="auto">
                <a:xfrm>
                  <a:off x="8307388" y="5724525"/>
                  <a:ext cx="33338" cy="23813"/>
                </a:xfrm>
                <a:custGeom>
                  <a:avLst/>
                  <a:gdLst>
                    <a:gd name="T0" fmla="*/ 8 w 26"/>
                    <a:gd name="T1" fmla="*/ 19 h 19"/>
                    <a:gd name="T2" fmla="*/ 0 w 26"/>
                    <a:gd name="T3" fmla="*/ 10 h 19"/>
                    <a:gd name="T4" fmla="*/ 18 w 26"/>
                    <a:gd name="T5" fmla="*/ 0 h 19"/>
                    <a:gd name="T6" fmla="*/ 26 w 26"/>
                    <a:gd name="T7" fmla="*/ 10 h 19"/>
                    <a:gd name="T8" fmla="*/ 8 w 26"/>
                    <a:gd name="T9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19">
                      <a:moveTo>
                        <a:pt x="8" y="19"/>
                      </a:move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6" y="6"/>
                        <a:pt x="12" y="3"/>
                        <a:pt x="18" y="0"/>
                      </a:cubicBezTo>
                      <a:cubicBezTo>
                        <a:pt x="26" y="10"/>
                        <a:pt x="26" y="10"/>
                        <a:pt x="26" y="10"/>
                      </a:cubicBezTo>
                      <a:cubicBezTo>
                        <a:pt x="20" y="13"/>
                        <a:pt x="14" y="16"/>
                        <a:pt x="8" y="1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7" name="Freeform 1078"/>
                <p:cNvSpPr/>
                <p:nvPr/>
              </p:nvSpPr>
              <p:spPr bwMode="auto">
                <a:xfrm>
                  <a:off x="8329613" y="5716588"/>
                  <a:ext cx="34925" cy="20638"/>
                </a:xfrm>
                <a:custGeom>
                  <a:avLst/>
                  <a:gdLst>
                    <a:gd name="T0" fmla="*/ 8 w 28"/>
                    <a:gd name="T1" fmla="*/ 17 h 17"/>
                    <a:gd name="T2" fmla="*/ 0 w 28"/>
                    <a:gd name="T3" fmla="*/ 7 h 17"/>
                    <a:gd name="T4" fmla="*/ 20 w 28"/>
                    <a:gd name="T5" fmla="*/ 0 h 17"/>
                    <a:gd name="T6" fmla="*/ 28 w 28"/>
                    <a:gd name="T7" fmla="*/ 10 h 17"/>
                    <a:gd name="T8" fmla="*/ 8 w 28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17">
                      <a:moveTo>
                        <a:pt x="8" y="17"/>
                      </a:move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6" y="4"/>
                        <a:pt x="13" y="2"/>
                        <a:pt x="20" y="0"/>
                      </a:cubicBezTo>
                      <a:cubicBezTo>
                        <a:pt x="28" y="10"/>
                        <a:pt x="28" y="10"/>
                        <a:pt x="28" y="10"/>
                      </a:cubicBezTo>
                      <a:cubicBezTo>
                        <a:pt x="21" y="12"/>
                        <a:pt x="15" y="14"/>
                        <a:pt x="8" y="1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8" name="Freeform 1079"/>
                <p:cNvSpPr/>
                <p:nvPr/>
              </p:nvSpPr>
              <p:spPr bwMode="auto">
                <a:xfrm>
                  <a:off x="8355013" y="5710238"/>
                  <a:ext cx="41275" cy="19050"/>
                </a:xfrm>
                <a:custGeom>
                  <a:avLst/>
                  <a:gdLst>
                    <a:gd name="T0" fmla="*/ 8 w 33"/>
                    <a:gd name="T1" fmla="*/ 15 h 15"/>
                    <a:gd name="T2" fmla="*/ 0 w 33"/>
                    <a:gd name="T3" fmla="*/ 5 h 15"/>
                    <a:gd name="T4" fmla="*/ 25 w 33"/>
                    <a:gd name="T5" fmla="*/ 0 h 15"/>
                    <a:gd name="T6" fmla="*/ 33 w 33"/>
                    <a:gd name="T7" fmla="*/ 10 h 15"/>
                    <a:gd name="T8" fmla="*/ 8 w 33"/>
                    <a:gd name="T9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" h="15">
                      <a:moveTo>
                        <a:pt x="8" y="15"/>
                      </a:move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8" y="3"/>
                        <a:pt x="16" y="2"/>
                        <a:pt x="25" y="0"/>
                      </a:cubicBezTo>
                      <a:cubicBezTo>
                        <a:pt x="33" y="10"/>
                        <a:pt x="33" y="10"/>
                        <a:pt x="33" y="10"/>
                      </a:cubicBezTo>
                      <a:cubicBezTo>
                        <a:pt x="25" y="11"/>
                        <a:pt x="16" y="13"/>
                        <a:pt x="8" y="1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19" name="Freeform 1080"/>
                <p:cNvSpPr/>
                <p:nvPr/>
              </p:nvSpPr>
              <p:spPr bwMode="auto">
                <a:xfrm>
                  <a:off x="8386763" y="5708650"/>
                  <a:ext cx="31750" cy="14288"/>
                </a:xfrm>
                <a:custGeom>
                  <a:avLst/>
                  <a:gdLst>
                    <a:gd name="T0" fmla="*/ 8 w 26"/>
                    <a:gd name="T1" fmla="*/ 11 h 11"/>
                    <a:gd name="T2" fmla="*/ 0 w 26"/>
                    <a:gd name="T3" fmla="*/ 1 h 11"/>
                    <a:gd name="T4" fmla="*/ 18 w 26"/>
                    <a:gd name="T5" fmla="*/ 0 h 11"/>
                    <a:gd name="T6" fmla="*/ 26 w 26"/>
                    <a:gd name="T7" fmla="*/ 10 h 11"/>
                    <a:gd name="T8" fmla="*/ 8 w 26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6" y="1"/>
                        <a:pt x="12" y="0"/>
                        <a:pt x="18" y="0"/>
                      </a:cubicBezTo>
                      <a:cubicBezTo>
                        <a:pt x="26" y="10"/>
                        <a:pt x="26" y="10"/>
                        <a:pt x="26" y="10"/>
                      </a:cubicBezTo>
                      <a:cubicBezTo>
                        <a:pt x="20" y="10"/>
                        <a:pt x="14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0" name="Freeform 1081"/>
                <p:cNvSpPr/>
                <p:nvPr/>
              </p:nvSpPr>
              <p:spPr bwMode="auto">
                <a:xfrm>
                  <a:off x="8201025" y="5722938"/>
                  <a:ext cx="25400" cy="66675"/>
                </a:xfrm>
                <a:custGeom>
                  <a:avLst/>
                  <a:gdLst>
                    <a:gd name="T0" fmla="*/ 16 w 20"/>
                    <a:gd name="T1" fmla="*/ 54 h 54"/>
                    <a:gd name="T2" fmla="*/ 8 w 20"/>
                    <a:gd name="T3" fmla="*/ 44 h 54"/>
                    <a:gd name="T4" fmla="*/ 0 w 20"/>
                    <a:gd name="T5" fmla="*/ 0 h 54"/>
                    <a:gd name="T6" fmla="*/ 9 w 20"/>
                    <a:gd name="T7" fmla="*/ 9 h 54"/>
                    <a:gd name="T8" fmla="*/ 16 w 20"/>
                    <a:gd name="T9" fmla="*/ 54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54">
                      <a:moveTo>
                        <a:pt x="16" y="54"/>
                      </a:moveTo>
                      <a:cubicBezTo>
                        <a:pt x="8" y="44"/>
                        <a:pt x="8" y="44"/>
                        <a:pt x="8" y="44"/>
                      </a:cubicBezTo>
                      <a:cubicBezTo>
                        <a:pt x="11" y="24"/>
                        <a:pt x="9" y="9"/>
                        <a:pt x="0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17" y="19"/>
                        <a:pt x="20" y="34"/>
                        <a:pt x="16" y="5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1" name="Freeform 1082"/>
                <p:cNvSpPr/>
                <p:nvPr/>
              </p:nvSpPr>
              <p:spPr bwMode="auto">
                <a:xfrm>
                  <a:off x="8188325" y="5695950"/>
                  <a:ext cx="17463" cy="28575"/>
                </a:xfrm>
                <a:custGeom>
                  <a:avLst/>
                  <a:gdLst>
                    <a:gd name="T0" fmla="*/ 11 w 13"/>
                    <a:gd name="T1" fmla="*/ 23 h 23"/>
                    <a:gd name="T2" fmla="*/ 3 w 13"/>
                    <a:gd name="T3" fmla="*/ 14 h 23"/>
                    <a:gd name="T4" fmla="*/ 2 w 13"/>
                    <a:gd name="T5" fmla="*/ 4 h 23"/>
                    <a:gd name="T6" fmla="*/ 5 w 13"/>
                    <a:gd name="T7" fmla="*/ 0 h 23"/>
                    <a:gd name="T8" fmla="*/ 13 w 13"/>
                    <a:gd name="T9" fmla="*/ 10 h 23"/>
                    <a:gd name="T10" fmla="*/ 10 w 13"/>
                    <a:gd name="T11" fmla="*/ 14 h 23"/>
                    <a:gd name="T12" fmla="*/ 11 w 13"/>
                    <a:gd name="T1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23">
                      <a:moveTo>
                        <a:pt x="11" y="23"/>
                      </a:moveTo>
                      <a:cubicBezTo>
                        <a:pt x="3" y="14"/>
                        <a:pt x="3" y="14"/>
                        <a:pt x="3" y="14"/>
                      </a:cubicBezTo>
                      <a:cubicBezTo>
                        <a:pt x="1" y="11"/>
                        <a:pt x="0" y="8"/>
                        <a:pt x="2" y="4"/>
                      </a:cubicBezTo>
                      <a:cubicBezTo>
                        <a:pt x="2" y="3"/>
                        <a:pt x="4" y="1"/>
                        <a:pt x="5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2" y="11"/>
                        <a:pt x="11" y="12"/>
                        <a:pt x="10" y="14"/>
                      </a:cubicBezTo>
                      <a:cubicBezTo>
                        <a:pt x="9" y="17"/>
                        <a:pt x="9" y="21"/>
                        <a:pt x="11" y="2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2" name="Freeform 1083"/>
                <p:cNvSpPr/>
                <p:nvPr/>
              </p:nvSpPr>
              <p:spPr bwMode="auto">
                <a:xfrm>
                  <a:off x="8194675" y="5695950"/>
                  <a:ext cx="12700" cy="12700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1 w 10"/>
                    <a:gd name="T5" fmla="*/ 0 h 10"/>
                    <a:gd name="T6" fmla="*/ 10 w 10"/>
                    <a:gd name="T7" fmla="*/ 9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9" y="9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3" name="Freeform 1084"/>
                <p:cNvSpPr/>
                <p:nvPr/>
              </p:nvSpPr>
              <p:spPr bwMode="auto">
                <a:xfrm>
                  <a:off x="8196263" y="5694363"/>
                  <a:ext cx="12700" cy="12700"/>
                </a:xfrm>
                <a:custGeom>
                  <a:avLst/>
                  <a:gdLst>
                    <a:gd name="T0" fmla="*/ 9 w 10"/>
                    <a:gd name="T1" fmla="*/ 10 h 10"/>
                    <a:gd name="T2" fmla="*/ 0 w 10"/>
                    <a:gd name="T3" fmla="*/ 1 h 10"/>
                    <a:gd name="T4" fmla="*/ 2 w 10"/>
                    <a:gd name="T5" fmla="*/ 0 h 10"/>
                    <a:gd name="T6" fmla="*/ 10 w 10"/>
                    <a:gd name="T7" fmla="*/ 10 h 10"/>
                    <a:gd name="T8" fmla="*/ 9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9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4" name="Freeform 1085"/>
                <p:cNvSpPr/>
                <p:nvPr/>
              </p:nvSpPr>
              <p:spPr bwMode="auto">
                <a:xfrm>
                  <a:off x="8199438" y="5694363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5" name="Freeform 1086"/>
                <p:cNvSpPr/>
                <p:nvPr/>
              </p:nvSpPr>
              <p:spPr bwMode="auto">
                <a:xfrm>
                  <a:off x="8199438" y="5694363"/>
                  <a:ext cx="12700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6" name="Freeform 1087"/>
                <p:cNvSpPr/>
                <p:nvPr/>
              </p:nvSpPr>
              <p:spPr bwMode="auto">
                <a:xfrm>
                  <a:off x="8043863" y="5707063"/>
                  <a:ext cx="477838" cy="596900"/>
                </a:xfrm>
                <a:custGeom>
                  <a:avLst/>
                  <a:gdLst>
                    <a:gd name="T0" fmla="*/ 189 w 382"/>
                    <a:gd name="T1" fmla="*/ 65 h 477"/>
                    <a:gd name="T2" fmla="*/ 310 w 382"/>
                    <a:gd name="T3" fmla="*/ 17 h 477"/>
                    <a:gd name="T4" fmla="*/ 252 w 382"/>
                    <a:gd name="T5" fmla="*/ 85 h 477"/>
                    <a:gd name="T6" fmla="*/ 379 w 382"/>
                    <a:gd name="T7" fmla="*/ 152 h 477"/>
                    <a:gd name="T8" fmla="*/ 368 w 382"/>
                    <a:gd name="T9" fmla="*/ 156 h 477"/>
                    <a:gd name="T10" fmla="*/ 233 w 382"/>
                    <a:gd name="T11" fmla="*/ 137 h 477"/>
                    <a:gd name="T12" fmla="*/ 299 w 382"/>
                    <a:gd name="T13" fmla="*/ 286 h 477"/>
                    <a:gd name="T14" fmla="*/ 281 w 382"/>
                    <a:gd name="T15" fmla="*/ 287 h 477"/>
                    <a:gd name="T16" fmla="*/ 227 w 382"/>
                    <a:gd name="T17" fmla="*/ 199 h 477"/>
                    <a:gd name="T18" fmla="*/ 170 w 382"/>
                    <a:gd name="T19" fmla="*/ 203 h 477"/>
                    <a:gd name="T20" fmla="*/ 153 w 382"/>
                    <a:gd name="T21" fmla="*/ 197 h 477"/>
                    <a:gd name="T22" fmla="*/ 149 w 382"/>
                    <a:gd name="T23" fmla="*/ 213 h 477"/>
                    <a:gd name="T24" fmla="*/ 157 w 382"/>
                    <a:gd name="T25" fmla="*/ 265 h 477"/>
                    <a:gd name="T26" fmla="*/ 137 w 382"/>
                    <a:gd name="T27" fmla="*/ 261 h 477"/>
                    <a:gd name="T28" fmla="*/ 134 w 382"/>
                    <a:gd name="T29" fmla="*/ 277 h 477"/>
                    <a:gd name="T30" fmla="*/ 158 w 382"/>
                    <a:gd name="T31" fmla="*/ 334 h 477"/>
                    <a:gd name="T32" fmla="*/ 136 w 382"/>
                    <a:gd name="T33" fmla="*/ 331 h 477"/>
                    <a:gd name="T34" fmla="*/ 125 w 382"/>
                    <a:gd name="T35" fmla="*/ 336 h 477"/>
                    <a:gd name="T36" fmla="*/ 155 w 382"/>
                    <a:gd name="T37" fmla="*/ 351 h 477"/>
                    <a:gd name="T38" fmla="*/ 169 w 382"/>
                    <a:gd name="T39" fmla="*/ 381 h 477"/>
                    <a:gd name="T40" fmla="*/ 282 w 382"/>
                    <a:gd name="T41" fmla="*/ 454 h 477"/>
                    <a:gd name="T42" fmla="*/ 266 w 382"/>
                    <a:gd name="T43" fmla="*/ 477 h 477"/>
                    <a:gd name="T44" fmla="*/ 14 w 382"/>
                    <a:gd name="T45" fmla="*/ 470 h 477"/>
                    <a:gd name="T46" fmla="*/ 89 w 382"/>
                    <a:gd name="T47" fmla="*/ 389 h 477"/>
                    <a:gd name="T48" fmla="*/ 110 w 382"/>
                    <a:gd name="T49" fmla="*/ 158 h 477"/>
                    <a:gd name="T50" fmla="*/ 21 w 382"/>
                    <a:gd name="T51" fmla="*/ 236 h 477"/>
                    <a:gd name="T52" fmla="*/ 3 w 382"/>
                    <a:gd name="T53" fmla="*/ 234 h 477"/>
                    <a:gd name="T54" fmla="*/ 113 w 382"/>
                    <a:gd name="T55" fmla="*/ 111 h 477"/>
                    <a:gd name="T56" fmla="*/ 61 w 382"/>
                    <a:gd name="T57" fmla="*/ 86 h 477"/>
                    <a:gd name="T58" fmla="*/ 12 w 382"/>
                    <a:gd name="T59" fmla="*/ 97 h 477"/>
                    <a:gd name="T60" fmla="*/ 6 w 382"/>
                    <a:gd name="T61" fmla="*/ 82 h 477"/>
                    <a:gd name="T62" fmla="*/ 142 w 382"/>
                    <a:gd name="T63" fmla="*/ 66 h 477"/>
                    <a:gd name="T64" fmla="*/ 129 w 382"/>
                    <a:gd name="T65" fmla="*/ 16 h 477"/>
                    <a:gd name="T66" fmla="*/ 134 w 382"/>
                    <a:gd name="T67" fmla="*/ 0 h 4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82" h="477">
                      <a:moveTo>
                        <a:pt x="134" y="0"/>
                      </a:moveTo>
                      <a:cubicBezTo>
                        <a:pt x="170" y="5"/>
                        <a:pt x="188" y="63"/>
                        <a:pt x="189" y="65"/>
                      </a:cubicBezTo>
                      <a:cubicBezTo>
                        <a:pt x="208" y="32"/>
                        <a:pt x="247" y="13"/>
                        <a:pt x="300" y="11"/>
                      </a:cubicBezTo>
                      <a:cubicBezTo>
                        <a:pt x="305" y="11"/>
                        <a:pt x="309" y="14"/>
                        <a:pt x="310" y="17"/>
                      </a:cubicBezTo>
                      <a:cubicBezTo>
                        <a:pt x="311" y="22"/>
                        <a:pt x="309" y="26"/>
                        <a:pt x="305" y="28"/>
                      </a:cubicBezTo>
                      <a:cubicBezTo>
                        <a:pt x="265" y="49"/>
                        <a:pt x="253" y="83"/>
                        <a:pt x="252" y="85"/>
                      </a:cubicBezTo>
                      <a:cubicBezTo>
                        <a:pt x="297" y="90"/>
                        <a:pt x="339" y="108"/>
                        <a:pt x="377" y="140"/>
                      </a:cubicBezTo>
                      <a:cubicBezTo>
                        <a:pt x="381" y="143"/>
                        <a:pt x="382" y="148"/>
                        <a:pt x="379" y="152"/>
                      </a:cubicBezTo>
                      <a:cubicBezTo>
                        <a:pt x="377" y="155"/>
                        <a:pt x="374" y="156"/>
                        <a:pt x="371" y="156"/>
                      </a:cubicBezTo>
                      <a:cubicBezTo>
                        <a:pt x="370" y="156"/>
                        <a:pt x="369" y="156"/>
                        <a:pt x="368" y="156"/>
                      </a:cubicBezTo>
                      <a:cubicBezTo>
                        <a:pt x="329" y="139"/>
                        <a:pt x="291" y="135"/>
                        <a:pt x="266" y="135"/>
                      </a:cubicBezTo>
                      <a:cubicBezTo>
                        <a:pt x="246" y="135"/>
                        <a:pt x="233" y="137"/>
                        <a:pt x="233" y="137"/>
                      </a:cubicBezTo>
                      <a:cubicBezTo>
                        <a:pt x="280" y="169"/>
                        <a:pt x="297" y="211"/>
                        <a:pt x="300" y="248"/>
                      </a:cubicBezTo>
                      <a:cubicBezTo>
                        <a:pt x="301" y="261"/>
                        <a:pt x="300" y="274"/>
                        <a:pt x="299" y="286"/>
                      </a:cubicBezTo>
                      <a:cubicBezTo>
                        <a:pt x="298" y="291"/>
                        <a:pt x="295" y="294"/>
                        <a:pt x="290" y="294"/>
                      </a:cubicBezTo>
                      <a:cubicBezTo>
                        <a:pt x="286" y="294"/>
                        <a:pt x="282" y="291"/>
                        <a:pt x="281" y="287"/>
                      </a:cubicBezTo>
                      <a:cubicBezTo>
                        <a:pt x="279" y="279"/>
                        <a:pt x="278" y="272"/>
                        <a:pt x="275" y="266"/>
                      </a:cubicBezTo>
                      <a:cubicBezTo>
                        <a:pt x="263" y="231"/>
                        <a:pt x="243" y="211"/>
                        <a:pt x="227" y="199"/>
                      </a:cubicBezTo>
                      <a:cubicBezTo>
                        <a:pt x="209" y="185"/>
                        <a:pt x="190" y="178"/>
                        <a:pt x="179" y="175"/>
                      </a:cubicBezTo>
                      <a:cubicBezTo>
                        <a:pt x="176" y="182"/>
                        <a:pt x="173" y="191"/>
                        <a:pt x="170" y="203"/>
                      </a:cubicBezTo>
                      <a:cubicBezTo>
                        <a:pt x="165" y="202"/>
                        <a:pt x="161" y="200"/>
                        <a:pt x="156" y="198"/>
                      </a:cubicBezTo>
                      <a:cubicBezTo>
                        <a:pt x="155" y="198"/>
                        <a:pt x="154" y="197"/>
                        <a:pt x="153" y="197"/>
                      </a:cubicBezTo>
                      <a:cubicBezTo>
                        <a:pt x="150" y="197"/>
                        <a:pt x="147" y="199"/>
                        <a:pt x="145" y="202"/>
                      </a:cubicBezTo>
                      <a:cubicBezTo>
                        <a:pt x="143" y="206"/>
                        <a:pt x="145" y="211"/>
                        <a:pt x="149" y="213"/>
                      </a:cubicBezTo>
                      <a:cubicBezTo>
                        <a:pt x="155" y="216"/>
                        <a:pt x="160" y="218"/>
                        <a:pt x="165" y="219"/>
                      </a:cubicBezTo>
                      <a:cubicBezTo>
                        <a:pt x="162" y="232"/>
                        <a:pt x="159" y="248"/>
                        <a:pt x="157" y="265"/>
                      </a:cubicBezTo>
                      <a:cubicBezTo>
                        <a:pt x="152" y="265"/>
                        <a:pt x="146" y="264"/>
                        <a:pt x="140" y="262"/>
                      </a:cubicBezTo>
                      <a:cubicBezTo>
                        <a:pt x="139" y="261"/>
                        <a:pt x="138" y="261"/>
                        <a:pt x="137" y="261"/>
                      </a:cubicBezTo>
                      <a:cubicBezTo>
                        <a:pt x="134" y="261"/>
                        <a:pt x="131" y="263"/>
                        <a:pt x="129" y="267"/>
                      </a:cubicBezTo>
                      <a:cubicBezTo>
                        <a:pt x="128" y="271"/>
                        <a:pt x="130" y="276"/>
                        <a:pt x="134" y="277"/>
                      </a:cubicBezTo>
                      <a:cubicBezTo>
                        <a:pt x="142" y="280"/>
                        <a:pt x="149" y="281"/>
                        <a:pt x="156" y="281"/>
                      </a:cubicBezTo>
                      <a:cubicBezTo>
                        <a:pt x="155" y="298"/>
                        <a:pt x="155" y="316"/>
                        <a:pt x="158" y="334"/>
                      </a:cubicBezTo>
                      <a:cubicBezTo>
                        <a:pt x="157" y="334"/>
                        <a:pt x="156" y="334"/>
                        <a:pt x="155" y="334"/>
                      </a:cubicBezTo>
                      <a:cubicBezTo>
                        <a:pt x="149" y="334"/>
                        <a:pt x="143" y="333"/>
                        <a:pt x="136" y="331"/>
                      </a:cubicBezTo>
                      <a:cubicBezTo>
                        <a:pt x="135" y="330"/>
                        <a:pt x="134" y="330"/>
                        <a:pt x="133" y="330"/>
                      </a:cubicBezTo>
                      <a:cubicBezTo>
                        <a:pt x="130" y="330"/>
                        <a:pt x="127" y="332"/>
                        <a:pt x="125" y="336"/>
                      </a:cubicBezTo>
                      <a:cubicBezTo>
                        <a:pt x="124" y="340"/>
                        <a:pt x="126" y="345"/>
                        <a:pt x="130" y="347"/>
                      </a:cubicBezTo>
                      <a:cubicBezTo>
                        <a:pt x="139" y="350"/>
                        <a:pt x="147" y="351"/>
                        <a:pt x="155" y="351"/>
                      </a:cubicBezTo>
                      <a:cubicBezTo>
                        <a:pt x="157" y="351"/>
                        <a:pt x="159" y="351"/>
                        <a:pt x="160" y="350"/>
                      </a:cubicBezTo>
                      <a:cubicBezTo>
                        <a:pt x="163" y="361"/>
                        <a:pt x="165" y="371"/>
                        <a:pt x="169" y="381"/>
                      </a:cubicBezTo>
                      <a:cubicBezTo>
                        <a:pt x="191" y="383"/>
                        <a:pt x="211" y="389"/>
                        <a:pt x="229" y="398"/>
                      </a:cubicBezTo>
                      <a:cubicBezTo>
                        <a:pt x="255" y="411"/>
                        <a:pt x="274" y="431"/>
                        <a:pt x="282" y="454"/>
                      </a:cubicBezTo>
                      <a:cubicBezTo>
                        <a:pt x="284" y="461"/>
                        <a:pt x="283" y="466"/>
                        <a:pt x="279" y="470"/>
                      </a:cubicBezTo>
                      <a:cubicBezTo>
                        <a:pt x="276" y="475"/>
                        <a:pt x="271" y="477"/>
                        <a:pt x="266" y="477"/>
                      </a:cubicBezTo>
                      <a:cubicBezTo>
                        <a:pt x="27" y="477"/>
                        <a:pt x="27" y="477"/>
                        <a:pt x="27" y="477"/>
                      </a:cubicBezTo>
                      <a:cubicBezTo>
                        <a:pt x="22" y="477"/>
                        <a:pt x="17" y="475"/>
                        <a:pt x="14" y="470"/>
                      </a:cubicBezTo>
                      <a:cubicBezTo>
                        <a:pt x="11" y="466"/>
                        <a:pt x="10" y="461"/>
                        <a:pt x="12" y="455"/>
                      </a:cubicBezTo>
                      <a:cubicBezTo>
                        <a:pt x="22" y="425"/>
                        <a:pt x="51" y="401"/>
                        <a:pt x="89" y="389"/>
                      </a:cubicBezTo>
                      <a:cubicBezTo>
                        <a:pt x="87" y="343"/>
                        <a:pt x="91" y="252"/>
                        <a:pt x="141" y="162"/>
                      </a:cubicBezTo>
                      <a:cubicBezTo>
                        <a:pt x="130" y="159"/>
                        <a:pt x="120" y="158"/>
                        <a:pt x="110" y="158"/>
                      </a:cubicBezTo>
                      <a:cubicBezTo>
                        <a:pt x="86" y="158"/>
                        <a:pt x="65" y="166"/>
                        <a:pt x="50" y="182"/>
                      </a:cubicBezTo>
                      <a:cubicBezTo>
                        <a:pt x="37" y="195"/>
                        <a:pt x="27" y="213"/>
                        <a:pt x="21" y="236"/>
                      </a:cubicBezTo>
                      <a:cubicBezTo>
                        <a:pt x="20" y="240"/>
                        <a:pt x="16" y="242"/>
                        <a:pt x="12" y="242"/>
                      </a:cubicBezTo>
                      <a:cubicBezTo>
                        <a:pt x="7" y="242"/>
                        <a:pt x="3" y="238"/>
                        <a:pt x="3" y="234"/>
                      </a:cubicBezTo>
                      <a:cubicBezTo>
                        <a:pt x="0" y="198"/>
                        <a:pt x="7" y="170"/>
                        <a:pt x="23" y="149"/>
                      </a:cubicBezTo>
                      <a:cubicBezTo>
                        <a:pt x="48" y="116"/>
                        <a:pt x="90" y="111"/>
                        <a:pt x="113" y="111"/>
                      </a:cubicBezTo>
                      <a:cubicBezTo>
                        <a:pt x="121" y="111"/>
                        <a:pt x="126" y="112"/>
                        <a:pt x="126" y="112"/>
                      </a:cubicBezTo>
                      <a:cubicBezTo>
                        <a:pt x="106" y="95"/>
                        <a:pt x="84" y="86"/>
                        <a:pt x="61" y="86"/>
                      </a:cubicBezTo>
                      <a:cubicBezTo>
                        <a:pt x="46" y="86"/>
                        <a:pt x="31" y="89"/>
                        <a:pt x="16" y="96"/>
                      </a:cubicBezTo>
                      <a:cubicBezTo>
                        <a:pt x="15" y="97"/>
                        <a:pt x="13" y="97"/>
                        <a:pt x="12" y="97"/>
                      </a:cubicBezTo>
                      <a:cubicBezTo>
                        <a:pt x="9" y="97"/>
                        <a:pt x="6" y="96"/>
                        <a:pt x="5" y="93"/>
                      </a:cubicBezTo>
                      <a:cubicBezTo>
                        <a:pt x="2" y="90"/>
                        <a:pt x="3" y="85"/>
                        <a:pt x="6" y="82"/>
                      </a:cubicBezTo>
                      <a:cubicBezTo>
                        <a:pt x="24" y="63"/>
                        <a:pt x="49" y="53"/>
                        <a:pt x="79" y="53"/>
                      </a:cubicBezTo>
                      <a:cubicBezTo>
                        <a:pt x="113" y="53"/>
                        <a:pt x="141" y="65"/>
                        <a:pt x="142" y="66"/>
                      </a:cubicBezTo>
                      <a:cubicBezTo>
                        <a:pt x="146" y="46"/>
                        <a:pt x="143" y="31"/>
                        <a:pt x="135" y="21"/>
                      </a:cubicBezTo>
                      <a:cubicBezTo>
                        <a:pt x="133" y="19"/>
                        <a:pt x="131" y="18"/>
                        <a:pt x="129" y="16"/>
                      </a:cubicBezTo>
                      <a:cubicBezTo>
                        <a:pt x="126" y="14"/>
                        <a:pt x="124" y="9"/>
                        <a:pt x="126" y="5"/>
                      </a:cubicBezTo>
                      <a:cubicBezTo>
                        <a:pt x="127" y="2"/>
                        <a:pt x="131" y="0"/>
                        <a:pt x="13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7" name="Freeform 1088"/>
                <p:cNvSpPr/>
                <p:nvPr/>
              </p:nvSpPr>
              <p:spPr bwMode="auto">
                <a:xfrm>
                  <a:off x="8280400" y="6005513"/>
                  <a:ext cx="214313" cy="269875"/>
                </a:xfrm>
                <a:custGeom>
                  <a:avLst/>
                  <a:gdLst>
                    <a:gd name="T0" fmla="*/ 85 w 172"/>
                    <a:gd name="T1" fmla="*/ 30 h 216"/>
                    <a:gd name="T2" fmla="*/ 92 w 172"/>
                    <a:gd name="T3" fmla="*/ 49 h 216"/>
                    <a:gd name="T4" fmla="*/ 110 w 172"/>
                    <a:gd name="T5" fmla="*/ 48 h 216"/>
                    <a:gd name="T6" fmla="*/ 135 w 172"/>
                    <a:gd name="T7" fmla="*/ 5 h 216"/>
                    <a:gd name="T8" fmla="*/ 137 w 172"/>
                    <a:gd name="T9" fmla="*/ 13 h 216"/>
                    <a:gd name="T10" fmla="*/ 170 w 172"/>
                    <a:gd name="T11" fmla="*/ 64 h 216"/>
                    <a:gd name="T12" fmla="*/ 167 w 172"/>
                    <a:gd name="T13" fmla="*/ 71 h 216"/>
                    <a:gd name="T14" fmla="*/ 119 w 172"/>
                    <a:gd name="T15" fmla="*/ 62 h 216"/>
                    <a:gd name="T16" fmla="*/ 135 w 172"/>
                    <a:gd name="T17" fmla="*/ 130 h 216"/>
                    <a:gd name="T18" fmla="*/ 127 w 172"/>
                    <a:gd name="T19" fmla="*/ 130 h 216"/>
                    <a:gd name="T20" fmla="*/ 80 w 172"/>
                    <a:gd name="T21" fmla="*/ 80 h 216"/>
                    <a:gd name="T22" fmla="*/ 70 w 172"/>
                    <a:gd name="T23" fmla="*/ 90 h 216"/>
                    <a:gd name="T24" fmla="*/ 65 w 172"/>
                    <a:gd name="T25" fmla="*/ 92 h 216"/>
                    <a:gd name="T26" fmla="*/ 74 w 172"/>
                    <a:gd name="T27" fmla="*/ 100 h 216"/>
                    <a:gd name="T28" fmla="*/ 63 w 172"/>
                    <a:gd name="T29" fmla="*/ 119 h 216"/>
                    <a:gd name="T30" fmla="*/ 58 w 172"/>
                    <a:gd name="T31" fmla="*/ 121 h 216"/>
                    <a:gd name="T32" fmla="*/ 70 w 172"/>
                    <a:gd name="T33" fmla="*/ 128 h 216"/>
                    <a:gd name="T34" fmla="*/ 70 w 172"/>
                    <a:gd name="T35" fmla="*/ 152 h 216"/>
                    <a:gd name="T36" fmla="*/ 60 w 172"/>
                    <a:gd name="T37" fmla="*/ 150 h 216"/>
                    <a:gd name="T38" fmla="*/ 58 w 172"/>
                    <a:gd name="T39" fmla="*/ 157 h 216"/>
                    <a:gd name="T40" fmla="*/ 72 w 172"/>
                    <a:gd name="T41" fmla="*/ 159 h 216"/>
                    <a:gd name="T42" fmla="*/ 127 w 172"/>
                    <a:gd name="T43" fmla="*/ 207 h 216"/>
                    <a:gd name="T44" fmla="*/ 120 w 172"/>
                    <a:gd name="T45" fmla="*/ 216 h 216"/>
                    <a:gd name="T46" fmla="*/ 40 w 172"/>
                    <a:gd name="T47" fmla="*/ 160 h 216"/>
                    <a:gd name="T48" fmla="*/ 49 w 172"/>
                    <a:gd name="T49" fmla="*/ 72 h 216"/>
                    <a:gd name="T50" fmla="*/ 9 w 172"/>
                    <a:gd name="T51" fmla="*/ 107 h 216"/>
                    <a:gd name="T52" fmla="*/ 1 w 172"/>
                    <a:gd name="T53" fmla="*/ 106 h 216"/>
                    <a:gd name="T54" fmla="*/ 50 w 172"/>
                    <a:gd name="T55" fmla="*/ 51 h 216"/>
                    <a:gd name="T56" fmla="*/ 27 w 172"/>
                    <a:gd name="T57" fmla="*/ 39 h 216"/>
                    <a:gd name="T58" fmla="*/ 5 w 172"/>
                    <a:gd name="T59" fmla="*/ 45 h 216"/>
                    <a:gd name="T60" fmla="*/ 2 w 172"/>
                    <a:gd name="T61" fmla="*/ 38 h 216"/>
                    <a:gd name="T62" fmla="*/ 64 w 172"/>
                    <a:gd name="T63" fmla="*/ 30 h 216"/>
                    <a:gd name="T64" fmla="*/ 58 w 172"/>
                    <a:gd name="T65" fmla="*/ 8 h 216"/>
                    <a:gd name="T66" fmla="*/ 60 w 172"/>
                    <a:gd name="T67" fmla="*/ 0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72" h="216">
                      <a:moveTo>
                        <a:pt x="60" y="0"/>
                      </a:moveTo>
                      <a:cubicBezTo>
                        <a:pt x="76" y="3"/>
                        <a:pt x="84" y="29"/>
                        <a:pt x="85" y="30"/>
                      </a:cubicBezTo>
                      <a:cubicBezTo>
                        <a:pt x="85" y="29"/>
                        <a:pt x="86" y="29"/>
                        <a:pt x="86" y="28"/>
                      </a:cubicBezTo>
                      <a:cubicBezTo>
                        <a:pt x="89" y="34"/>
                        <a:pt x="90" y="41"/>
                        <a:pt x="92" y="49"/>
                      </a:cubicBezTo>
                      <a:cubicBezTo>
                        <a:pt x="93" y="53"/>
                        <a:pt x="97" y="56"/>
                        <a:pt x="101" y="56"/>
                      </a:cubicBezTo>
                      <a:cubicBezTo>
                        <a:pt x="106" y="56"/>
                        <a:pt x="109" y="53"/>
                        <a:pt x="110" y="48"/>
                      </a:cubicBezTo>
                      <a:cubicBezTo>
                        <a:pt x="111" y="36"/>
                        <a:pt x="112" y="23"/>
                        <a:pt x="111" y="10"/>
                      </a:cubicBezTo>
                      <a:cubicBezTo>
                        <a:pt x="118" y="7"/>
                        <a:pt x="126" y="6"/>
                        <a:pt x="135" y="5"/>
                      </a:cubicBezTo>
                      <a:cubicBezTo>
                        <a:pt x="137" y="5"/>
                        <a:pt x="139" y="7"/>
                        <a:pt x="139" y="8"/>
                      </a:cubicBezTo>
                      <a:cubicBezTo>
                        <a:pt x="140" y="10"/>
                        <a:pt x="139" y="12"/>
                        <a:pt x="137" y="13"/>
                      </a:cubicBezTo>
                      <a:cubicBezTo>
                        <a:pt x="119" y="23"/>
                        <a:pt x="114" y="38"/>
                        <a:pt x="113" y="39"/>
                      </a:cubicBezTo>
                      <a:cubicBezTo>
                        <a:pt x="134" y="41"/>
                        <a:pt x="153" y="50"/>
                        <a:pt x="170" y="64"/>
                      </a:cubicBezTo>
                      <a:cubicBezTo>
                        <a:pt x="172" y="65"/>
                        <a:pt x="172" y="68"/>
                        <a:pt x="171" y="69"/>
                      </a:cubicBezTo>
                      <a:cubicBezTo>
                        <a:pt x="170" y="71"/>
                        <a:pt x="169" y="71"/>
                        <a:pt x="167" y="71"/>
                      </a:cubicBezTo>
                      <a:cubicBezTo>
                        <a:pt x="167" y="71"/>
                        <a:pt x="166" y="71"/>
                        <a:pt x="166" y="71"/>
                      </a:cubicBezTo>
                      <a:cubicBezTo>
                        <a:pt x="148" y="63"/>
                        <a:pt x="131" y="62"/>
                        <a:pt x="119" y="62"/>
                      </a:cubicBezTo>
                      <a:cubicBezTo>
                        <a:pt x="111" y="62"/>
                        <a:pt x="105" y="63"/>
                        <a:pt x="105" y="63"/>
                      </a:cubicBezTo>
                      <a:cubicBezTo>
                        <a:pt x="134" y="82"/>
                        <a:pt x="137" y="110"/>
                        <a:pt x="135" y="130"/>
                      </a:cubicBezTo>
                      <a:cubicBezTo>
                        <a:pt x="134" y="132"/>
                        <a:pt x="133" y="134"/>
                        <a:pt x="131" y="134"/>
                      </a:cubicBezTo>
                      <a:cubicBezTo>
                        <a:pt x="129" y="134"/>
                        <a:pt x="127" y="132"/>
                        <a:pt x="127" y="130"/>
                      </a:cubicBezTo>
                      <a:cubicBezTo>
                        <a:pt x="122" y="109"/>
                        <a:pt x="111" y="97"/>
                        <a:pt x="102" y="90"/>
                      </a:cubicBezTo>
                      <a:cubicBezTo>
                        <a:pt x="94" y="84"/>
                        <a:pt x="85" y="81"/>
                        <a:pt x="80" y="80"/>
                      </a:cubicBezTo>
                      <a:cubicBezTo>
                        <a:pt x="79" y="83"/>
                        <a:pt x="78" y="87"/>
                        <a:pt x="76" y="92"/>
                      </a:cubicBezTo>
                      <a:cubicBezTo>
                        <a:pt x="74" y="92"/>
                        <a:pt x="72" y="91"/>
                        <a:pt x="70" y="90"/>
                      </a:cubicBezTo>
                      <a:cubicBezTo>
                        <a:pt x="70" y="90"/>
                        <a:pt x="69" y="90"/>
                        <a:pt x="68" y="90"/>
                      </a:cubicBezTo>
                      <a:cubicBezTo>
                        <a:pt x="67" y="90"/>
                        <a:pt x="66" y="91"/>
                        <a:pt x="65" y="92"/>
                      </a:cubicBezTo>
                      <a:cubicBezTo>
                        <a:pt x="64" y="94"/>
                        <a:pt x="65" y="96"/>
                        <a:pt x="67" y="97"/>
                      </a:cubicBezTo>
                      <a:cubicBezTo>
                        <a:pt x="69" y="98"/>
                        <a:pt x="72" y="99"/>
                        <a:pt x="74" y="100"/>
                      </a:cubicBezTo>
                      <a:cubicBezTo>
                        <a:pt x="73" y="106"/>
                        <a:pt x="71" y="113"/>
                        <a:pt x="71" y="120"/>
                      </a:cubicBezTo>
                      <a:cubicBezTo>
                        <a:pt x="68" y="120"/>
                        <a:pt x="65" y="120"/>
                        <a:pt x="63" y="119"/>
                      </a:cubicBezTo>
                      <a:cubicBezTo>
                        <a:pt x="62" y="119"/>
                        <a:pt x="62" y="119"/>
                        <a:pt x="61" y="119"/>
                      </a:cubicBezTo>
                      <a:cubicBezTo>
                        <a:pt x="60" y="119"/>
                        <a:pt x="58" y="120"/>
                        <a:pt x="58" y="121"/>
                      </a:cubicBezTo>
                      <a:cubicBezTo>
                        <a:pt x="57" y="123"/>
                        <a:pt x="58" y="125"/>
                        <a:pt x="60" y="126"/>
                      </a:cubicBezTo>
                      <a:cubicBezTo>
                        <a:pt x="64" y="127"/>
                        <a:pt x="67" y="128"/>
                        <a:pt x="70" y="128"/>
                      </a:cubicBezTo>
                      <a:cubicBezTo>
                        <a:pt x="70" y="135"/>
                        <a:pt x="70" y="143"/>
                        <a:pt x="71" y="152"/>
                      </a:cubicBezTo>
                      <a:cubicBezTo>
                        <a:pt x="70" y="152"/>
                        <a:pt x="70" y="152"/>
                        <a:pt x="70" y="152"/>
                      </a:cubicBezTo>
                      <a:cubicBezTo>
                        <a:pt x="67" y="152"/>
                        <a:pt x="64" y="151"/>
                        <a:pt x="61" y="150"/>
                      </a:cubicBezTo>
                      <a:cubicBezTo>
                        <a:pt x="61" y="150"/>
                        <a:pt x="60" y="150"/>
                        <a:pt x="60" y="150"/>
                      </a:cubicBezTo>
                      <a:cubicBezTo>
                        <a:pt x="58" y="150"/>
                        <a:pt x="57" y="151"/>
                        <a:pt x="56" y="152"/>
                      </a:cubicBezTo>
                      <a:cubicBezTo>
                        <a:pt x="55" y="154"/>
                        <a:pt x="56" y="157"/>
                        <a:pt x="58" y="157"/>
                      </a:cubicBezTo>
                      <a:cubicBezTo>
                        <a:pt x="62" y="159"/>
                        <a:pt x="66" y="159"/>
                        <a:pt x="69" y="159"/>
                      </a:cubicBezTo>
                      <a:cubicBezTo>
                        <a:pt x="70" y="159"/>
                        <a:pt x="71" y="159"/>
                        <a:pt x="72" y="159"/>
                      </a:cubicBezTo>
                      <a:cubicBezTo>
                        <a:pt x="73" y="164"/>
                        <a:pt x="74" y="168"/>
                        <a:pt x="76" y="173"/>
                      </a:cubicBezTo>
                      <a:cubicBezTo>
                        <a:pt x="101" y="175"/>
                        <a:pt x="122" y="189"/>
                        <a:pt x="127" y="207"/>
                      </a:cubicBezTo>
                      <a:cubicBezTo>
                        <a:pt x="128" y="209"/>
                        <a:pt x="127" y="211"/>
                        <a:pt x="126" y="213"/>
                      </a:cubicBezTo>
                      <a:cubicBezTo>
                        <a:pt x="124" y="215"/>
                        <a:pt x="122" y="216"/>
                        <a:pt x="120" y="216"/>
                      </a:cubicBezTo>
                      <a:cubicBezTo>
                        <a:pt x="93" y="216"/>
                        <a:pt x="93" y="216"/>
                        <a:pt x="93" y="216"/>
                      </a:cubicBezTo>
                      <a:cubicBezTo>
                        <a:pt x="85" y="193"/>
                        <a:pt x="66" y="173"/>
                        <a:pt x="40" y="160"/>
                      </a:cubicBezTo>
                      <a:cubicBezTo>
                        <a:pt x="41" y="138"/>
                        <a:pt x="46" y="106"/>
                        <a:pt x="63" y="74"/>
                      </a:cubicBezTo>
                      <a:cubicBezTo>
                        <a:pt x="58" y="73"/>
                        <a:pt x="54" y="72"/>
                        <a:pt x="49" y="72"/>
                      </a:cubicBezTo>
                      <a:cubicBezTo>
                        <a:pt x="38" y="72"/>
                        <a:pt x="29" y="76"/>
                        <a:pt x="22" y="83"/>
                      </a:cubicBezTo>
                      <a:cubicBezTo>
                        <a:pt x="16" y="89"/>
                        <a:pt x="12" y="97"/>
                        <a:pt x="9" y="107"/>
                      </a:cubicBezTo>
                      <a:cubicBezTo>
                        <a:pt x="8" y="109"/>
                        <a:pt x="7" y="110"/>
                        <a:pt x="5" y="110"/>
                      </a:cubicBezTo>
                      <a:cubicBezTo>
                        <a:pt x="2" y="110"/>
                        <a:pt x="1" y="108"/>
                        <a:pt x="1" y="106"/>
                      </a:cubicBezTo>
                      <a:cubicBezTo>
                        <a:pt x="0" y="90"/>
                        <a:pt x="3" y="77"/>
                        <a:pt x="10" y="68"/>
                      </a:cubicBezTo>
                      <a:cubicBezTo>
                        <a:pt x="21" y="53"/>
                        <a:pt x="40" y="51"/>
                        <a:pt x="50" y="51"/>
                      </a:cubicBezTo>
                      <a:cubicBezTo>
                        <a:pt x="54" y="51"/>
                        <a:pt x="56" y="51"/>
                        <a:pt x="56" y="51"/>
                      </a:cubicBezTo>
                      <a:cubicBezTo>
                        <a:pt x="47" y="43"/>
                        <a:pt x="37" y="39"/>
                        <a:pt x="27" y="39"/>
                      </a:cubicBezTo>
                      <a:cubicBezTo>
                        <a:pt x="20" y="39"/>
                        <a:pt x="13" y="41"/>
                        <a:pt x="7" y="44"/>
                      </a:cubicBezTo>
                      <a:cubicBezTo>
                        <a:pt x="6" y="44"/>
                        <a:pt x="5" y="45"/>
                        <a:pt x="5" y="45"/>
                      </a:cubicBezTo>
                      <a:cubicBezTo>
                        <a:pt x="4" y="45"/>
                        <a:pt x="2" y="44"/>
                        <a:pt x="2" y="43"/>
                      </a:cubicBezTo>
                      <a:cubicBezTo>
                        <a:pt x="0" y="41"/>
                        <a:pt x="1" y="39"/>
                        <a:pt x="2" y="38"/>
                      </a:cubicBezTo>
                      <a:cubicBezTo>
                        <a:pt x="10" y="29"/>
                        <a:pt x="22" y="25"/>
                        <a:pt x="35" y="25"/>
                      </a:cubicBezTo>
                      <a:cubicBezTo>
                        <a:pt x="51" y="25"/>
                        <a:pt x="63" y="30"/>
                        <a:pt x="64" y="30"/>
                      </a:cubicBezTo>
                      <a:cubicBezTo>
                        <a:pt x="65" y="21"/>
                        <a:pt x="64" y="15"/>
                        <a:pt x="60" y="10"/>
                      </a:cubicBezTo>
                      <a:cubicBezTo>
                        <a:pt x="60" y="9"/>
                        <a:pt x="59" y="8"/>
                        <a:pt x="58" y="8"/>
                      </a:cubicBezTo>
                      <a:cubicBezTo>
                        <a:pt x="56" y="7"/>
                        <a:pt x="56" y="5"/>
                        <a:pt x="56" y="3"/>
                      </a:cubicBezTo>
                      <a:cubicBezTo>
                        <a:pt x="57" y="1"/>
                        <a:pt x="59" y="0"/>
                        <a:pt x="60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8" name="Freeform 1089"/>
                <p:cNvSpPr/>
                <p:nvPr/>
              </p:nvSpPr>
              <p:spPr bwMode="auto">
                <a:xfrm>
                  <a:off x="8270875" y="6032500"/>
                  <a:ext cx="20638" cy="25400"/>
                </a:xfrm>
                <a:custGeom>
                  <a:avLst/>
                  <a:gdLst>
                    <a:gd name="T0" fmla="*/ 10 w 17"/>
                    <a:gd name="T1" fmla="*/ 21 h 21"/>
                    <a:gd name="T2" fmla="*/ 1 w 17"/>
                    <a:gd name="T3" fmla="*/ 11 h 21"/>
                    <a:gd name="T4" fmla="*/ 1 w 17"/>
                    <a:gd name="T5" fmla="*/ 11 h 21"/>
                    <a:gd name="T6" fmla="*/ 2 w 17"/>
                    <a:gd name="T7" fmla="*/ 6 h 21"/>
                    <a:gd name="T8" fmla="*/ 9 w 17"/>
                    <a:gd name="T9" fmla="*/ 0 h 21"/>
                    <a:gd name="T10" fmla="*/ 17 w 17"/>
                    <a:gd name="T11" fmla="*/ 10 h 21"/>
                    <a:gd name="T12" fmla="*/ 10 w 17"/>
                    <a:gd name="T13" fmla="*/ 16 h 21"/>
                    <a:gd name="T14" fmla="*/ 10 w 17"/>
                    <a:gd name="T15" fmla="*/ 21 h 21"/>
                    <a:gd name="T16" fmla="*/ 10 w 17"/>
                    <a:gd name="T17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7" h="21">
                      <a:moveTo>
                        <a:pt x="10" y="21"/>
                      </a:moveTo>
                      <a:cubicBezTo>
                        <a:pt x="1" y="11"/>
                        <a:pt x="1" y="11"/>
                        <a:pt x="1" y="11"/>
                      </a:cubicBezTo>
                      <a:cubicBezTo>
                        <a:pt x="1" y="11"/>
                        <a:pt x="1" y="11"/>
                        <a:pt x="1" y="11"/>
                      </a:cubicBezTo>
                      <a:cubicBezTo>
                        <a:pt x="0" y="10"/>
                        <a:pt x="0" y="7"/>
                        <a:pt x="2" y="6"/>
                      </a:cubicBezTo>
                      <a:cubicBezTo>
                        <a:pt x="4" y="4"/>
                        <a:pt x="6" y="2"/>
                        <a:pt x="9" y="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4" y="11"/>
                        <a:pt x="12" y="13"/>
                        <a:pt x="10" y="16"/>
                      </a:cubicBezTo>
                      <a:cubicBezTo>
                        <a:pt x="9" y="17"/>
                        <a:pt x="8" y="19"/>
                        <a:pt x="10" y="21"/>
                      </a:cubicBezTo>
                      <a:cubicBezTo>
                        <a:pt x="10" y="21"/>
                        <a:pt x="10" y="21"/>
                        <a:pt x="10" y="2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9" name="Freeform 1090"/>
                <p:cNvSpPr/>
                <p:nvPr/>
              </p:nvSpPr>
              <p:spPr bwMode="auto">
                <a:xfrm>
                  <a:off x="8281988" y="6029325"/>
                  <a:ext cx="17463" cy="15875"/>
                </a:xfrm>
                <a:custGeom>
                  <a:avLst/>
                  <a:gdLst>
                    <a:gd name="T0" fmla="*/ 8 w 14"/>
                    <a:gd name="T1" fmla="*/ 13 h 13"/>
                    <a:gd name="T2" fmla="*/ 0 w 14"/>
                    <a:gd name="T3" fmla="*/ 3 h 13"/>
                    <a:gd name="T4" fmla="*/ 6 w 14"/>
                    <a:gd name="T5" fmla="*/ 0 h 13"/>
                    <a:gd name="T6" fmla="*/ 14 w 14"/>
                    <a:gd name="T7" fmla="*/ 9 h 13"/>
                    <a:gd name="T8" fmla="*/ 8 w 14"/>
                    <a:gd name="T9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3">
                      <a:moveTo>
                        <a:pt x="8" y="13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2" y="2"/>
                        <a:pt x="4" y="1"/>
                        <a:pt x="6" y="0"/>
                      </a:cubicBezTo>
                      <a:cubicBezTo>
                        <a:pt x="14" y="9"/>
                        <a:pt x="14" y="9"/>
                        <a:pt x="14" y="9"/>
                      </a:cubicBezTo>
                      <a:cubicBezTo>
                        <a:pt x="12" y="10"/>
                        <a:pt x="10" y="11"/>
                        <a:pt x="8" y="1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0" name="Freeform 1091"/>
                <p:cNvSpPr/>
                <p:nvPr/>
              </p:nvSpPr>
              <p:spPr bwMode="auto">
                <a:xfrm>
                  <a:off x="8288338" y="6026150"/>
                  <a:ext cx="17463" cy="14288"/>
                </a:xfrm>
                <a:custGeom>
                  <a:avLst/>
                  <a:gdLst>
                    <a:gd name="T0" fmla="*/ 8 w 14"/>
                    <a:gd name="T1" fmla="*/ 11 h 11"/>
                    <a:gd name="T2" fmla="*/ 0 w 14"/>
                    <a:gd name="T3" fmla="*/ 2 h 11"/>
                    <a:gd name="T4" fmla="*/ 6 w 14"/>
                    <a:gd name="T5" fmla="*/ 0 h 11"/>
                    <a:gd name="T6" fmla="*/ 14 w 14"/>
                    <a:gd name="T7" fmla="*/ 9 h 11"/>
                    <a:gd name="T8" fmla="*/ 8 w 14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2" y="1"/>
                        <a:pt x="4" y="0"/>
                        <a:pt x="6" y="0"/>
                      </a:cubicBezTo>
                      <a:cubicBezTo>
                        <a:pt x="14" y="9"/>
                        <a:pt x="14" y="9"/>
                        <a:pt x="14" y="9"/>
                      </a:cubicBezTo>
                      <a:cubicBezTo>
                        <a:pt x="12" y="10"/>
                        <a:pt x="10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1" name="Freeform 1092"/>
                <p:cNvSpPr/>
                <p:nvPr/>
              </p:nvSpPr>
              <p:spPr bwMode="auto">
                <a:xfrm>
                  <a:off x="8296275" y="6022975"/>
                  <a:ext cx="19050" cy="14288"/>
                </a:xfrm>
                <a:custGeom>
                  <a:avLst/>
                  <a:gdLst>
                    <a:gd name="T0" fmla="*/ 8 w 15"/>
                    <a:gd name="T1" fmla="*/ 11 h 11"/>
                    <a:gd name="T2" fmla="*/ 0 w 15"/>
                    <a:gd name="T3" fmla="*/ 2 h 11"/>
                    <a:gd name="T4" fmla="*/ 7 w 15"/>
                    <a:gd name="T5" fmla="*/ 0 h 11"/>
                    <a:gd name="T6" fmla="*/ 15 w 15"/>
                    <a:gd name="T7" fmla="*/ 10 h 11"/>
                    <a:gd name="T8" fmla="*/ 8 w 15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2" y="1"/>
                        <a:pt x="5" y="1"/>
                        <a:pt x="7" y="0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3" y="10"/>
                        <a:pt x="11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2" name="Freeform 1093"/>
                <p:cNvSpPr/>
                <p:nvPr/>
              </p:nvSpPr>
              <p:spPr bwMode="auto">
                <a:xfrm>
                  <a:off x="8305800" y="6022975"/>
                  <a:ext cx="20638" cy="12700"/>
                </a:xfrm>
                <a:custGeom>
                  <a:avLst/>
                  <a:gdLst>
                    <a:gd name="T0" fmla="*/ 8 w 17"/>
                    <a:gd name="T1" fmla="*/ 10 h 10"/>
                    <a:gd name="T2" fmla="*/ 0 w 17"/>
                    <a:gd name="T3" fmla="*/ 0 h 10"/>
                    <a:gd name="T4" fmla="*/ 7 w 17"/>
                    <a:gd name="T5" fmla="*/ 0 h 10"/>
                    <a:gd name="T6" fmla="*/ 9 w 17"/>
                    <a:gd name="T7" fmla="*/ 0 h 10"/>
                    <a:gd name="T8" fmla="*/ 17 w 17"/>
                    <a:gd name="T9" fmla="*/ 10 h 10"/>
                    <a:gd name="T10" fmla="*/ 15 w 17"/>
                    <a:gd name="T11" fmla="*/ 10 h 10"/>
                    <a:gd name="T12" fmla="*/ 8 w 17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5" y="0"/>
                        <a:pt x="7" y="0"/>
                      </a:cubicBezTo>
                      <a:cubicBezTo>
                        <a:pt x="8" y="0"/>
                        <a:pt x="8" y="0"/>
                        <a:pt x="9" y="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6" y="10"/>
                        <a:pt x="16" y="10"/>
                        <a:pt x="15" y="10"/>
                      </a:cubicBezTo>
                      <a:cubicBezTo>
                        <a:pt x="13" y="10"/>
                        <a:pt x="11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3" name="Freeform 1094"/>
                <p:cNvSpPr/>
                <p:nvPr/>
              </p:nvSpPr>
              <p:spPr bwMode="auto">
                <a:xfrm>
                  <a:off x="8316913" y="6022975"/>
                  <a:ext cx="25400" cy="14288"/>
                </a:xfrm>
                <a:custGeom>
                  <a:avLst/>
                  <a:gdLst>
                    <a:gd name="T0" fmla="*/ 8 w 21"/>
                    <a:gd name="T1" fmla="*/ 10 h 11"/>
                    <a:gd name="T2" fmla="*/ 0 w 21"/>
                    <a:gd name="T3" fmla="*/ 0 h 11"/>
                    <a:gd name="T4" fmla="*/ 12 w 21"/>
                    <a:gd name="T5" fmla="*/ 1 h 11"/>
                    <a:gd name="T6" fmla="*/ 21 w 21"/>
                    <a:gd name="T7" fmla="*/ 11 h 11"/>
                    <a:gd name="T8" fmla="*/ 8 w 21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9" y="1"/>
                        <a:pt x="12" y="1"/>
                      </a:cubicBezTo>
                      <a:cubicBezTo>
                        <a:pt x="21" y="11"/>
                        <a:pt x="21" y="11"/>
                        <a:pt x="21" y="11"/>
                      </a:cubicBezTo>
                      <a:cubicBezTo>
                        <a:pt x="17" y="10"/>
                        <a:pt x="13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4" name="Freeform 1095"/>
                <p:cNvSpPr/>
                <p:nvPr/>
              </p:nvSpPr>
              <p:spPr bwMode="auto">
                <a:xfrm>
                  <a:off x="8331200" y="6024563"/>
                  <a:ext cx="28575" cy="17463"/>
                </a:xfrm>
                <a:custGeom>
                  <a:avLst/>
                  <a:gdLst>
                    <a:gd name="T0" fmla="*/ 9 w 23"/>
                    <a:gd name="T1" fmla="*/ 10 h 14"/>
                    <a:gd name="T2" fmla="*/ 0 w 23"/>
                    <a:gd name="T3" fmla="*/ 0 h 14"/>
                    <a:gd name="T4" fmla="*/ 14 w 23"/>
                    <a:gd name="T5" fmla="*/ 5 h 14"/>
                    <a:gd name="T6" fmla="*/ 23 w 23"/>
                    <a:gd name="T7" fmla="*/ 14 h 14"/>
                    <a:gd name="T8" fmla="*/ 9 w 23"/>
                    <a:gd name="T9" fmla="*/ 1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14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2"/>
                        <a:pt x="14" y="4"/>
                        <a:pt x="14" y="5"/>
                      </a:cubicBezTo>
                      <a:cubicBezTo>
                        <a:pt x="23" y="14"/>
                        <a:pt x="23" y="14"/>
                        <a:pt x="23" y="14"/>
                      </a:cubicBezTo>
                      <a:cubicBezTo>
                        <a:pt x="22" y="14"/>
                        <a:pt x="17" y="12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5" name="Freeform 1096"/>
                <p:cNvSpPr/>
                <p:nvPr/>
              </p:nvSpPr>
              <p:spPr bwMode="auto">
                <a:xfrm>
                  <a:off x="8348663" y="5800725"/>
                  <a:ext cx="34925" cy="17463"/>
                </a:xfrm>
                <a:custGeom>
                  <a:avLst/>
                  <a:gdLst>
                    <a:gd name="T0" fmla="*/ 8 w 28"/>
                    <a:gd name="T1" fmla="*/ 10 h 13"/>
                    <a:gd name="T2" fmla="*/ 0 w 28"/>
                    <a:gd name="T3" fmla="*/ 0 h 13"/>
                    <a:gd name="T4" fmla="*/ 19 w 28"/>
                    <a:gd name="T5" fmla="*/ 3 h 13"/>
                    <a:gd name="T6" fmla="*/ 28 w 28"/>
                    <a:gd name="T7" fmla="*/ 13 h 13"/>
                    <a:gd name="T8" fmla="*/ 8 w 28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1"/>
                        <a:pt x="13" y="2"/>
                        <a:pt x="19" y="3"/>
                      </a:cubicBezTo>
                      <a:cubicBezTo>
                        <a:pt x="28" y="13"/>
                        <a:pt x="28" y="13"/>
                        <a:pt x="28" y="13"/>
                      </a:cubicBezTo>
                      <a:cubicBezTo>
                        <a:pt x="21" y="12"/>
                        <a:pt x="15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6" name="Freeform 1097"/>
                <p:cNvSpPr/>
                <p:nvPr/>
              </p:nvSpPr>
              <p:spPr bwMode="auto">
                <a:xfrm>
                  <a:off x="8372475" y="5805488"/>
                  <a:ext cx="85725" cy="39688"/>
                </a:xfrm>
                <a:custGeom>
                  <a:avLst/>
                  <a:gdLst>
                    <a:gd name="T0" fmla="*/ 9 w 69"/>
                    <a:gd name="T1" fmla="*/ 10 h 32"/>
                    <a:gd name="T2" fmla="*/ 0 w 69"/>
                    <a:gd name="T3" fmla="*/ 0 h 32"/>
                    <a:gd name="T4" fmla="*/ 61 w 69"/>
                    <a:gd name="T5" fmla="*/ 22 h 32"/>
                    <a:gd name="T6" fmla="*/ 69 w 69"/>
                    <a:gd name="T7" fmla="*/ 32 h 32"/>
                    <a:gd name="T8" fmla="*/ 9 w 69"/>
                    <a:gd name="T9" fmla="*/ 1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32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1" y="4"/>
                        <a:pt x="42" y="12"/>
                        <a:pt x="61" y="22"/>
                      </a:cubicBezTo>
                      <a:cubicBezTo>
                        <a:pt x="69" y="32"/>
                        <a:pt x="69" y="32"/>
                        <a:pt x="69" y="32"/>
                      </a:cubicBezTo>
                      <a:cubicBezTo>
                        <a:pt x="50" y="21"/>
                        <a:pt x="30" y="14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7" name="Freeform 1098"/>
                <p:cNvSpPr/>
                <p:nvPr/>
              </p:nvSpPr>
              <p:spPr bwMode="auto">
                <a:xfrm>
                  <a:off x="8448675" y="5832475"/>
                  <a:ext cx="68263" cy="49213"/>
                </a:xfrm>
                <a:custGeom>
                  <a:avLst/>
                  <a:gdLst>
                    <a:gd name="T0" fmla="*/ 8 w 54"/>
                    <a:gd name="T1" fmla="*/ 10 h 40"/>
                    <a:gd name="T2" fmla="*/ 0 w 54"/>
                    <a:gd name="T3" fmla="*/ 0 h 40"/>
                    <a:gd name="T4" fmla="*/ 45 w 54"/>
                    <a:gd name="T5" fmla="*/ 31 h 40"/>
                    <a:gd name="T6" fmla="*/ 45 w 54"/>
                    <a:gd name="T7" fmla="*/ 31 h 40"/>
                    <a:gd name="T8" fmla="*/ 54 w 54"/>
                    <a:gd name="T9" fmla="*/ 40 h 40"/>
                    <a:gd name="T10" fmla="*/ 53 w 54"/>
                    <a:gd name="T11" fmla="*/ 40 h 40"/>
                    <a:gd name="T12" fmla="*/ 8 w 54"/>
                    <a:gd name="T13" fmla="*/ 1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4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6" y="8"/>
                        <a:pt x="31" y="18"/>
                        <a:pt x="45" y="31"/>
                      </a:cubicBezTo>
                      <a:cubicBezTo>
                        <a:pt x="45" y="31"/>
                        <a:pt x="45" y="31"/>
                        <a:pt x="45" y="31"/>
                      </a:cubicBezTo>
                      <a:cubicBezTo>
                        <a:pt x="54" y="40"/>
                        <a:pt x="54" y="40"/>
                        <a:pt x="54" y="40"/>
                      </a:cubicBezTo>
                      <a:cubicBezTo>
                        <a:pt x="54" y="40"/>
                        <a:pt x="53" y="40"/>
                        <a:pt x="53" y="40"/>
                      </a:cubicBezTo>
                      <a:cubicBezTo>
                        <a:pt x="39" y="28"/>
                        <a:pt x="24" y="18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8" name="Freeform 1099"/>
                <p:cNvSpPr/>
                <p:nvPr/>
              </p:nvSpPr>
              <p:spPr bwMode="auto">
                <a:xfrm>
                  <a:off x="8505825" y="5870575"/>
                  <a:ext cx="11113" cy="12700"/>
                </a:xfrm>
                <a:custGeom>
                  <a:avLst/>
                  <a:gdLst>
                    <a:gd name="T0" fmla="*/ 9 w 10"/>
                    <a:gd name="T1" fmla="*/ 9 h 10"/>
                    <a:gd name="T2" fmla="*/ 0 w 10"/>
                    <a:gd name="T3" fmla="*/ 0 h 10"/>
                    <a:gd name="T4" fmla="*/ 1 w 10"/>
                    <a:gd name="T5" fmla="*/ 1 h 10"/>
                    <a:gd name="T6" fmla="*/ 10 w 10"/>
                    <a:gd name="T7" fmla="*/ 10 h 10"/>
                    <a:gd name="T8" fmla="*/ 9 w 10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9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1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9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9" name="Freeform 1100"/>
                <p:cNvSpPr/>
                <p:nvPr/>
              </p:nvSpPr>
              <p:spPr bwMode="auto">
                <a:xfrm>
                  <a:off x="8408988" y="5708650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0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0" name="Freeform 1101"/>
                <p:cNvSpPr/>
                <p:nvPr/>
              </p:nvSpPr>
              <p:spPr bwMode="auto">
                <a:xfrm>
                  <a:off x="8408988" y="5708650"/>
                  <a:ext cx="14288" cy="12700"/>
                </a:xfrm>
                <a:custGeom>
                  <a:avLst/>
                  <a:gdLst>
                    <a:gd name="T0" fmla="*/ 9 w 11"/>
                    <a:gd name="T1" fmla="*/ 10 h 10"/>
                    <a:gd name="T2" fmla="*/ 0 w 11"/>
                    <a:gd name="T3" fmla="*/ 0 h 10"/>
                    <a:gd name="T4" fmla="*/ 2 w 11"/>
                    <a:gd name="T5" fmla="*/ 0 h 10"/>
                    <a:gd name="T6" fmla="*/ 11 w 11"/>
                    <a:gd name="T7" fmla="*/ 10 h 10"/>
                    <a:gd name="T8" fmla="*/ 9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1" name="Freeform 1102"/>
                <p:cNvSpPr/>
                <p:nvPr/>
              </p:nvSpPr>
              <p:spPr bwMode="auto">
                <a:xfrm>
                  <a:off x="8412163" y="5708650"/>
                  <a:ext cx="12700" cy="14288"/>
                </a:xfrm>
                <a:custGeom>
                  <a:avLst/>
                  <a:gdLst>
                    <a:gd name="T0" fmla="*/ 9 w 11"/>
                    <a:gd name="T1" fmla="*/ 10 h 11"/>
                    <a:gd name="T2" fmla="*/ 0 w 11"/>
                    <a:gd name="T3" fmla="*/ 0 h 11"/>
                    <a:gd name="T4" fmla="*/ 3 w 11"/>
                    <a:gd name="T5" fmla="*/ 1 h 11"/>
                    <a:gd name="T6" fmla="*/ 11 w 11"/>
                    <a:gd name="T7" fmla="*/ 11 h 11"/>
                    <a:gd name="T8" fmla="*/ 9 w 11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1"/>
                        <a:pt x="3" y="1"/>
                      </a:cubicBezTo>
                      <a:cubicBezTo>
                        <a:pt x="11" y="11"/>
                        <a:pt x="11" y="11"/>
                        <a:pt x="11" y="11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2" name="Freeform 1103"/>
                <p:cNvSpPr/>
                <p:nvPr/>
              </p:nvSpPr>
              <p:spPr bwMode="auto">
                <a:xfrm>
                  <a:off x="8415338" y="5710238"/>
                  <a:ext cx="12700" cy="12700"/>
                </a:xfrm>
                <a:custGeom>
                  <a:avLst/>
                  <a:gdLst>
                    <a:gd name="T0" fmla="*/ 8 w 10"/>
                    <a:gd name="T1" fmla="*/ 10 h 11"/>
                    <a:gd name="T2" fmla="*/ 0 w 10"/>
                    <a:gd name="T3" fmla="*/ 0 h 11"/>
                    <a:gd name="T4" fmla="*/ 2 w 10"/>
                    <a:gd name="T5" fmla="*/ 1 h 11"/>
                    <a:gd name="T6" fmla="*/ 10 w 10"/>
                    <a:gd name="T7" fmla="*/ 11 h 11"/>
                    <a:gd name="T8" fmla="*/ 8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2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9" y="11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3" name="Freeform 1104"/>
                <p:cNvSpPr/>
                <p:nvPr/>
              </p:nvSpPr>
              <p:spPr bwMode="auto">
                <a:xfrm>
                  <a:off x="8416925" y="5711825"/>
                  <a:ext cx="12700" cy="12700"/>
                </a:xfrm>
                <a:custGeom>
                  <a:avLst/>
                  <a:gdLst>
                    <a:gd name="T0" fmla="*/ 8 w 9"/>
                    <a:gd name="T1" fmla="*/ 10 h 11"/>
                    <a:gd name="T2" fmla="*/ 0 w 9"/>
                    <a:gd name="T3" fmla="*/ 0 h 11"/>
                    <a:gd name="T4" fmla="*/ 0 w 9"/>
                    <a:gd name="T5" fmla="*/ 1 h 11"/>
                    <a:gd name="T6" fmla="*/ 9 w 9"/>
                    <a:gd name="T7" fmla="*/ 11 h 11"/>
                    <a:gd name="T8" fmla="*/ 8 w 9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8" y="11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4" name="Freeform 1105"/>
                <p:cNvSpPr/>
                <p:nvPr/>
              </p:nvSpPr>
              <p:spPr bwMode="auto">
                <a:xfrm>
                  <a:off x="8034338" y="5857875"/>
                  <a:ext cx="65088" cy="147638"/>
                </a:xfrm>
                <a:custGeom>
                  <a:avLst/>
                  <a:gdLst>
                    <a:gd name="T0" fmla="*/ 13 w 52"/>
                    <a:gd name="T1" fmla="*/ 119 h 119"/>
                    <a:gd name="T2" fmla="*/ 5 w 52"/>
                    <a:gd name="T3" fmla="*/ 109 h 119"/>
                    <a:gd name="T4" fmla="*/ 3 w 52"/>
                    <a:gd name="T5" fmla="*/ 104 h 119"/>
                    <a:gd name="T6" fmla="*/ 23 w 52"/>
                    <a:gd name="T7" fmla="*/ 19 h 119"/>
                    <a:gd name="T8" fmla="*/ 44 w 52"/>
                    <a:gd name="T9" fmla="*/ 0 h 119"/>
                    <a:gd name="T10" fmla="*/ 52 w 52"/>
                    <a:gd name="T11" fmla="*/ 10 h 119"/>
                    <a:gd name="T12" fmla="*/ 31 w 52"/>
                    <a:gd name="T13" fmla="*/ 29 h 119"/>
                    <a:gd name="T14" fmla="*/ 11 w 52"/>
                    <a:gd name="T15" fmla="*/ 114 h 119"/>
                    <a:gd name="T16" fmla="*/ 13 w 52"/>
                    <a:gd name="T17" fmla="*/ 119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2" h="119">
                      <a:moveTo>
                        <a:pt x="13" y="119"/>
                      </a:moveTo>
                      <a:cubicBezTo>
                        <a:pt x="5" y="109"/>
                        <a:pt x="5" y="109"/>
                        <a:pt x="5" y="109"/>
                      </a:cubicBezTo>
                      <a:cubicBezTo>
                        <a:pt x="4" y="108"/>
                        <a:pt x="3" y="106"/>
                        <a:pt x="3" y="104"/>
                      </a:cubicBezTo>
                      <a:cubicBezTo>
                        <a:pt x="0" y="69"/>
                        <a:pt x="7" y="40"/>
                        <a:pt x="23" y="19"/>
                      </a:cubicBezTo>
                      <a:cubicBezTo>
                        <a:pt x="29" y="11"/>
                        <a:pt x="36" y="5"/>
                        <a:pt x="44" y="0"/>
                      </a:cubicBezTo>
                      <a:cubicBezTo>
                        <a:pt x="52" y="10"/>
                        <a:pt x="52" y="10"/>
                        <a:pt x="52" y="10"/>
                      </a:cubicBezTo>
                      <a:cubicBezTo>
                        <a:pt x="44" y="15"/>
                        <a:pt x="37" y="21"/>
                        <a:pt x="31" y="29"/>
                      </a:cubicBezTo>
                      <a:cubicBezTo>
                        <a:pt x="15" y="50"/>
                        <a:pt x="8" y="78"/>
                        <a:pt x="11" y="114"/>
                      </a:cubicBezTo>
                      <a:cubicBezTo>
                        <a:pt x="11" y="116"/>
                        <a:pt x="12" y="118"/>
                        <a:pt x="13" y="11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5" name="Freeform 1106"/>
                <p:cNvSpPr/>
                <p:nvPr/>
              </p:nvSpPr>
              <p:spPr bwMode="auto">
                <a:xfrm>
                  <a:off x="8088313" y="5846763"/>
                  <a:ext cx="30163" cy="23813"/>
                </a:xfrm>
                <a:custGeom>
                  <a:avLst/>
                  <a:gdLst>
                    <a:gd name="T0" fmla="*/ 8 w 23"/>
                    <a:gd name="T1" fmla="*/ 18 h 18"/>
                    <a:gd name="T2" fmla="*/ 0 w 23"/>
                    <a:gd name="T3" fmla="*/ 8 h 18"/>
                    <a:gd name="T4" fmla="*/ 15 w 23"/>
                    <a:gd name="T5" fmla="*/ 0 h 18"/>
                    <a:gd name="T6" fmla="*/ 23 w 23"/>
                    <a:gd name="T7" fmla="*/ 10 h 18"/>
                    <a:gd name="T8" fmla="*/ 8 w 23"/>
                    <a:gd name="T9" fmla="*/ 18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18">
                      <a:moveTo>
                        <a:pt x="8" y="18"/>
                      </a:move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5" y="5"/>
                        <a:pt x="10" y="2"/>
                        <a:pt x="15" y="0"/>
                      </a:cubicBezTo>
                      <a:cubicBezTo>
                        <a:pt x="23" y="10"/>
                        <a:pt x="23" y="10"/>
                        <a:pt x="23" y="10"/>
                      </a:cubicBezTo>
                      <a:cubicBezTo>
                        <a:pt x="18" y="12"/>
                        <a:pt x="13" y="15"/>
                        <a:pt x="8" y="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6" name="Freeform 1107"/>
                <p:cNvSpPr/>
                <p:nvPr/>
              </p:nvSpPr>
              <p:spPr bwMode="auto">
                <a:xfrm>
                  <a:off x="8107363" y="5840413"/>
                  <a:ext cx="30163" cy="19050"/>
                </a:xfrm>
                <a:custGeom>
                  <a:avLst/>
                  <a:gdLst>
                    <a:gd name="T0" fmla="*/ 8 w 24"/>
                    <a:gd name="T1" fmla="*/ 16 h 16"/>
                    <a:gd name="T2" fmla="*/ 0 w 24"/>
                    <a:gd name="T3" fmla="*/ 6 h 16"/>
                    <a:gd name="T4" fmla="*/ 16 w 24"/>
                    <a:gd name="T5" fmla="*/ 0 h 16"/>
                    <a:gd name="T6" fmla="*/ 24 w 24"/>
                    <a:gd name="T7" fmla="*/ 10 h 16"/>
                    <a:gd name="T8" fmla="*/ 8 w 24"/>
                    <a:gd name="T9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16">
                      <a:moveTo>
                        <a:pt x="8" y="16"/>
                      </a:move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5" y="4"/>
                        <a:pt x="10" y="2"/>
                        <a:pt x="16" y="0"/>
                      </a:cubicBezTo>
                      <a:cubicBezTo>
                        <a:pt x="24" y="10"/>
                        <a:pt x="24" y="10"/>
                        <a:pt x="24" y="10"/>
                      </a:cubicBezTo>
                      <a:cubicBezTo>
                        <a:pt x="19" y="12"/>
                        <a:pt x="13" y="13"/>
                        <a:pt x="8" y="1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7" name="Freeform 1108"/>
                <p:cNvSpPr/>
                <p:nvPr/>
              </p:nvSpPr>
              <p:spPr bwMode="auto">
                <a:xfrm>
                  <a:off x="8128000" y="5835650"/>
                  <a:ext cx="33338" cy="17463"/>
                </a:xfrm>
                <a:custGeom>
                  <a:avLst/>
                  <a:gdLst>
                    <a:gd name="T0" fmla="*/ 8 w 27"/>
                    <a:gd name="T1" fmla="*/ 13 h 13"/>
                    <a:gd name="T2" fmla="*/ 0 w 27"/>
                    <a:gd name="T3" fmla="*/ 3 h 13"/>
                    <a:gd name="T4" fmla="*/ 19 w 27"/>
                    <a:gd name="T5" fmla="*/ 0 h 13"/>
                    <a:gd name="T6" fmla="*/ 27 w 27"/>
                    <a:gd name="T7" fmla="*/ 10 h 13"/>
                    <a:gd name="T8" fmla="*/ 8 w 27"/>
                    <a:gd name="T9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13">
                      <a:moveTo>
                        <a:pt x="8" y="13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6" y="2"/>
                        <a:pt x="13" y="1"/>
                        <a:pt x="19" y="0"/>
                      </a:cubicBezTo>
                      <a:cubicBezTo>
                        <a:pt x="27" y="10"/>
                        <a:pt x="27" y="10"/>
                        <a:pt x="27" y="10"/>
                      </a:cubicBezTo>
                      <a:cubicBezTo>
                        <a:pt x="21" y="10"/>
                        <a:pt x="15" y="11"/>
                        <a:pt x="8" y="1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8" name="Freeform 1109"/>
                <p:cNvSpPr/>
                <p:nvPr/>
              </p:nvSpPr>
              <p:spPr bwMode="auto">
                <a:xfrm>
                  <a:off x="8151813" y="5835650"/>
                  <a:ext cx="38100" cy="12700"/>
                </a:xfrm>
                <a:custGeom>
                  <a:avLst/>
                  <a:gdLst>
                    <a:gd name="T0" fmla="*/ 8 w 31"/>
                    <a:gd name="T1" fmla="*/ 11 h 11"/>
                    <a:gd name="T2" fmla="*/ 0 w 31"/>
                    <a:gd name="T3" fmla="*/ 1 h 11"/>
                    <a:gd name="T4" fmla="*/ 19 w 31"/>
                    <a:gd name="T5" fmla="*/ 0 h 11"/>
                    <a:gd name="T6" fmla="*/ 23 w 31"/>
                    <a:gd name="T7" fmla="*/ 0 h 11"/>
                    <a:gd name="T8" fmla="*/ 31 w 31"/>
                    <a:gd name="T9" fmla="*/ 10 h 11"/>
                    <a:gd name="T10" fmla="*/ 27 w 31"/>
                    <a:gd name="T11" fmla="*/ 9 h 11"/>
                    <a:gd name="T12" fmla="*/ 8 w 31"/>
                    <a:gd name="T13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1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7" y="0"/>
                        <a:pt x="13" y="0"/>
                        <a:pt x="19" y="0"/>
                      </a:cubicBezTo>
                      <a:cubicBezTo>
                        <a:pt x="20" y="0"/>
                        <a:pt x="21" y="0"/>
                        <a:pt x="23" y="0"/>
                      </a:cubicBezTo>
                      <a:cubicBezTo>
                        <a:pt x="31" y="10"/>
                        <a:pt x="31" y="10"/>
                        <a:pt x="31" y="10"/>
                      </a:cubicBezTo>
                      <a:cubicBezTo>
                        <a:pt x="30" y="9"/>
                        <a:pt x="28" y="9"/>
                        <a:pt x="27" y="9"/>
                      </a:cubicBezTo>
                      <a:cubicBezTo>
                        <a:pt x="22" y="9"/>
                        <a:pt x="15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9" name="Freeform 1110"/>
                <p:cNvSpPr/>
                <p:nvPr/>
              </p:nvSpPr>
              <p:spPr bwMode="auto">
                <a:xfrm>
                  <a:off x="8180388" y="5835650"/>
                  <a:ext cx="20638" cy="11113"/>
                </a:xfrm>
                <a:custGeom>
                  <a:avLst/>
                  <a:gdLst>
                    <a:gd name="T0" fmla="*/ 8 w 17"/>
                    <a:gd name="T1" fmla="*/ 10 h 10"/>
                    <a:gd name="T2" fmla="*/ 0 w 17"/>
                    <a:gd name="T3" fmla="*/ 0 h 10"/>
                    <a:gd name="T4" fmla="*/ 9 w 17"/>
                    <a:gd name="T5" fmla="*/ 0 h 10"/>
                    <a:gd name="T6" fmla="*/ 17 w 17"/>
                    <a:gd name="T7" fmla="*/ 10 h 10"/>
                    <a:gd name="T8" fmla="*/ 8 w 17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9" y="0"/>
                        <a:pt x="9" y="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7" y="10"/>
                        <a:pt x="14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0" name="Freeform 1111"/>
                <p:cNvSpPr/>
                <p:nvPr/>
              </p:nvSpPr>
              <p:spPr bwMode="auto">
                <a:xfrm>
                  <a:off x="8201025" y="5694363"/>
                  <a:ext cx="14288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2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1" name="Freeform 1112"/>
                <p:cNvSpPr/>
                <p:nvPr/>
              </p:nvSpPr>
              <p:spPr bwMode="auto">
                <a:xfrm>
                  <a:off x="8204200" y="5694363"/>
                  <a:ext cx="25400" cy="17463"/>
                </a:xfrm>
                <a:custGeom>
                  <a:avLst/>
                  <a:gdLst>
                    <a:gd name="T0" fmla="*/ 9 w 20"/>
                    <a:gd name="T1" fmla="*/ 10 h 14"/>
                    <a:gd name="T2" fmla="*/ 0 w 20"/>
                    <a:gd name="T3" fmla="*/ 0 h 14"/>
                    <a:gd name="T4" fmla="*/ 11 w 20"/>
                    <a:gd name="T5" fmla="*/ 4 h 14"/>
                    <a:gd name="T6" fmla="*/ 20 w 20"/>
                    <a:gd name="T7" fmla="*/ 14 h 14"/>
                    <a:gd name="T8" fmla="*/ 9 w 20"/>
                    <a:gd name="T9" fmla="*/ 1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4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1"/>
                        <a:pt x="8" y="2"/>
                        <a:pt x="11" y="4"/>
                      </a:cubicBezTo>
                      <a:cubicBezTo>
                        <a:pt x="20" y="14"/>
                        <a:pt x="20" y="14"/>
                        <a:pt x="20" y="14"/>
                      </a:cubicBezTo>
                      <a:cubicBezTo>
                        <a:pt x="16" y="12"/>
                        <a:pt x="13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2" name="Freeform 1113"/>
                <p:cNvSpPr/>
                <p:nvPr/>
              </p:nvSpPr>
              <p:spPr bwMode="auto">
                <a:xfrm>
                  <a:off x="8218488" y="5700713"/>
                  <a:ext cx="20638" cy="19050"/>
                </a:xfrm>
                <a:custGeom>
                  <a:avLst/>
                  <a:gdLst>
                    <a:gd name="T0" fmla="*/ 9 w 17"/>
                    <a:gd name="T1" fmla="*/ 10 h 16"/>
                    <a:gd name="T2" fmla="*/ 0 w 17"/>
                    <a:gd name="T3" fmla="*/ 0 h 16"/>
                    <a:gd name="T4" fmla="*/ 9 w 17"/>
                    <a:gd name="T5" fmla="*/ 7 h 16"/>
                    <a:gd name="T6" fmla="*/ 17 w 17"/>
                    <a:gd name="T7" fmla="*/ 16 h 16"/>
                    <a:gd name="T8" fmla="*/ 9 w 17"/>
                    <a:gd name="T9" fmla="*/ 1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6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2"/>
                        <a:pt x="6" y="4"/>
                        <a:pt x="9" y="7"/>
                      </a:cubicBezTo>
                      <a:cubicBezTo>
                        <a:pt x="17" y="16"/>
                        <a:pt x="17" y="16"/>
                        <a:pt x="17" y="16"/>
                      </a:cubicBezTo>
                      <a:cubicBezTo>
                        <a:pt x="15" y="14"/>
                        <a:pt x="12" y="12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3" name="Freeform 1114"/>
                <p:cNvSpPr/>
                <p:nvPr/>
              </p:nvSpPr>
              <p:spPr bwMode="auto">
                <a:xfrm>
                  <a:off x="8229600" y="5708650"/>
                  <a:ext cx="19050" cy="20638"/>
                </a:xfrm>
                <a:custGeom>
                  <a:avLst/>
                  <a:gdLst>
                    <a:gd name="T0" fmla="*/ 8 w 16"/>
                    <a:gd name="T1" fmla="*/ 9 h 17"/>
                    <a:gd name="T2" fmla="*/ 0 w 16"/>
                    <a:gd name="T3" fmla="*/ 0 h 17"/>
                    <a:gd name="T4" fmla="*/ 8 w 16"/>
                    <a:gd name="T5" fmla="*/ 7 h 17"/>
                    <a:gd name="T6" fmla="*/ 16 w 16"/>
                    <a:gd name="T7" fmla="*/ 17 h 17"/>
                    <a:gd name="T8" fmla="*/ 8 w 16"/>
                    <a:gd name="T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7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2"/>
                        <a:pt x="5" y="4"/>
                        <a:pt x="8" y="7"/>
                      </a:cubicBezTo>
                      <a:cubicBezTo>
                        <a:pt x="16" y="17"/>
                        <a:pt x="16" y="17"/>
                        <a:pt x="16" y="17"/>
                      </a:cubicBezTo>
                      <a:cubicBezTo>
                        <a:pt x="14" y="14"/>
                        <a:pt x="11" y="12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4" name="Freeform 1115"/>
                <p:cNvSpPr/>
                <p:nvPr/>
              </p:nvSpPr>
              <p:spPr bwMode="auto">
                <a:xfrm>
                  <a:off x="8035925" y="5781675"/>
                  <a:ext cx="34925" cy="42863"/>
                </a:xfrm>
                <a:custGeom>
                  <a:avLst/>
                  <a:gdLst>
                    <a:gd name="T0" fmla="*/ 11 w 27"/>
                    <a:gd name="T1" fmla="*/ 35 h 35"/>
                    <a:gd name="T2" fmla="*/ 3 w 27"/>
                    <a:gd name="T3" fmla="*/ 25 h 35"/>
                    <a:gd name="T4" fmla="*/ 2 w 27"/>
                    <a:gd name="T5" fmla="*/ 25 h 35"/>
                    <a:gd name="T6" fmla="*/ 3 w 27"/>
                    <a:gd name="T7" fmla="*/ 13 h 35"/>
                    <a:gd name="T8" fmla="*/ 19 w 27"/>
                    <a:gd name="T9" fmla="*/ 0 h 35"/>
                    <a:gd name="T10" fmla="*/ 27 w 27"/>
                    <a:gd name="T11" fmla="*/ 10 h 35"/>
                    <a:gd name="T12" fmla="*/ 12 w 27"/>
                    <a:gd name="T13" fmla="*/ 23 h 35"/>
                    <a:gd name="T14" fmla="*/ 11 w 27"/>
                    <a:gd name="T15" fmla="*/ 34 h 35"/>
                    <a:gd name="T16" fmla="*/ 11 w 27"/>
                    <a:gd name="T17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" h="35">
                      <a:moveTo>
                        <a:pt x="11" y="35"/>
                      </a:moveTo>
                      <a:cubicBezTo>
                        <a:pt x="3" y="25"/>
                        <a:pt x="3" y="25"/>
                        <a:pt x="3" y="25"/>
                      </a:cubicBezTo>
                      <a:cubicBezTo>
                        <a:pt x="3" y="25"/>
                        <a:pt x="3" y="25"/>
                        <a:pt x="2" y="25"/>
                      </a:cubicBezTo>
                      <a:cubicBezTo>
                        <a:pt x="0" y="21"/>
                        <a:pt x="0" y="16"/>
                        <a:pt x="3" y="13"/>
                      </a:cubicBezTo>
                      <a:cubicBezTo>
                        <a:pt x="8" y="8"/>
                        <a:pt x="13" y="4"/>
                        <a:pt x="19" y="0"/>
                      </a:cubicBezTo>
                      <a:cubicBezTo>
                        <a:pt x="27" y="10"/>
                        <a:pt x="27" y="10"/>
                        <a:pt x="27" y="10"/>
                      </a:cubicBezTo>
                      <a:cubicBezTo>
                        <a:pt x="22" y="14"/>
                        <a:pt x="16" y="18"/>
                        <a:pt x="12" y="23"/>
                      </a:cubicBezTo>
                      <a:cubicBezTo>
                        <a:pt x="9" y="26"/>
                        <a:pt x="8" y="31"/>
                        <a:pt x="11" y="34"/>
                      </a:cubicBezTo>
                      <a:cubicBezTo>
                        <a:pt x="11" y="35"/>
                        <a:pt x="11" y="35"/>
                        <a:pt x="11" y="3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5" name="Freeform 1116"/>
                <p:cNvSpPr/>
                <p:nvPr/>
              </p:nvSpPr>
              <p:spPr bwMode="auto">
                <a:xfrm>
                  <a:off x="8059738" y="5772150"/>
                  <a:ext cx="28575" cy="22225"/>
                </a:xfrm>
                <a:custGeom>
                  <a:avLst/>
                  <a:gdLst>
                    <a:gd name="T0" fmla="*/ 8 w 22"/>
                    <a:gd name="T1" fmla="*/ 17 h 17"/>
                    <a:gd name="T2" fmla="*/ 0 w 22"/>
                    <a:gd name="T3" fmla="*/ 7 h 17"/>
                    <a:gd name="T4" fmla="*/ 14 w 22"/>
                    <a:gd name="T5" fmla="*/ 0 h 17"/>
                    <a:gd name="T6" fmla="*/ 22 w 22"/>
                    <a:gd name="T7" fmla="*/ 10 h 17"/>
                    <a:gd name="T8" fmla="*/ 8 w 22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17">
                      <a:moveTo>
                        <a:pt x="8" y="17"/>
                      </a:move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4" y="4"/>
                        <a:pt x="9" y="2"/>
                        <a:pt x="14" y="0"/>
                      </a:cubicBezTo>
                      <a:cubicBezTo>
                        <a:pt x="22" y="10"/>
                        <a:pt x="22" y="10"/>
                        <a:pt x="22" y="10"/>
                      </a:cubicBezTo>
                      <a:cubicBezTo>
                        <a:pt x="17" y="12"/>
                        <a:pt x="13" y="14"/>
                        <a:pt x="8" y="1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6" name="Freeform 1117"/>
                <p:cNvSpPr/>
                <p:nvPr/>
              </p:nvSpPr>
              <p:spPr bwMode="auto">
                <a:xfrm>
                  <a:off x="8077200" y="5765800"/>
                  <a:ext cx="28575" cy="19050"/>
                </a:xfrm>
                <a:custGeom>
                  <a:avLst/>
                  <a:gdLst>
                    <a:gd name="T0" fmla="*/ 8 w 22"/>
                    <a:gd name="T1" fmla="*/ 15 h 15"/>
                    <a:gd name="T2" fmla="*/ 0 w 22"/>
                    <a:gd name="T3" fmla="*/ 5 h 15"/>
                    <a:gd name="T4" fmla="*/ 13 w 22"/>
                    <a:gd name="T5" fmla="*/ 0 h 15"/>
                    <a:gd name="T6" fmla="*/ 22 w 22"/>
                    <a:gd name="T7" fmla="*/ 10 h 15"/>
                    <a:gd name="T8" fmla="*/ 8 w 22"/>
                    <a:gd name="T9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15">
                      <a:moveTo>
                        <a:pt x="8" y="15"/>
                      </a:move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4" y="3"/>
                        <a:pt x="9" y="1"/>
                        <a:pt x="13" y="0"/>
                      </a:cubicBezTo>
                      <a:cubicBezTo>
                        <a:pt x="22" y="10"/>
                        <a:pt x="22" y="10"/>
                        <a:pt x="22" y="10"/>
                      </a:cubicBezTo>
                      <a:cubicBezTo>
                        <a:pt x="17" y="11"/>
                        <a:pt x="12" y="13"/>
                        <a:pt x="8" y="1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7" name="Freeform 1118"/>
                <p:cNvSpPr/>
                <p:nvPr/>
              </p:nvSpPr>
              <p:spPr bwMode="auto">
                <a:xfrm>
                  <a:off x="8094663" y="5762625"/>
                  <a:ext cx="28575" cy="15875"/>
                </a:xfrm>
                <a:custGeom>
                  <a:avLst/>
                  <a:gdLst>
                    <a:gd name="T0" fmla="*/ 9 w 24"/>
                    <a:gd name="T1" fmla="*/ 13 h 13"/>
                    <a:gd name="T2" fmla="*/ 0 w 24"/>
                    <a:gd name="T3" fmla="*/ 3 h 13"/>
                    <a:gd name="T4" fmla="*/ 15 w 24"/>
                    <a:gd name="T5" fmla="*/ 0 h 13"/>
                    <a:gd name="T6" fmla="*/ 24 w 24"/>
                    <a:gd name="T7" fmla="*/ 10 h 13"/>
                    <a:gd name="T8" fmla="*/ 9 w 24"/>
                    <a:gd name="T9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13">
                      <a:moveTo>
                        <a:pt x="9" y="13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5" y="2"/>
                        <a:pt x="10" y="1"/>
                        <a:pt x="15" y="0"/>
                      </a:cubicBezTo>
                      <a:cubicBezTo>
                        <a:pt x="24" y="10"/>
                        <a:pt x="24" y="10"/>
                        <a:pt x="24" y="10"/>
                      </a:cubicBezTo>
                      <a:cubicBezTo>
                        <a:pt x="19" y="11"/>
                        <a:pt x="13" y="12"/>
                        <a:pt x="9" y="1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8" name="Freeform 1119"/>
                <p:cNvSpPr/>
                <p:nvPr/>
              </p:nvSpPr>
              <p:spPr bwMode="auto">
                <a:xfrm>
                  <a:off x="8112125" y="5761038"/>
                  <a:ext cx="34925" cy="14288"/>
                </a:xfrm>
                <a:custGeom>
                  <a:avLst/>
                  <a:gdLst>
                    <a:gd name="T0" fmla="*/ 9 w 28"/>
                    <a:gd name="T1" fmla="*/ 11 h 11"/>
                    <a:gd name="T2" fmla="*/ 0 w 28"/>
                    <a:gd name="T3" fmla="*/ 1 h 11"/>
                    <a:gd name="T4" fmla="*/ 16 w 28"/>
                    <a:gd name="T5" fmla="*/ 0 h 11"/>
                    <a:gd name="T6" fmla="*/ 20 w 28"/>
                    <a:gd name="T7" fmla="*/ 0 h 11"/>
                    <a:gd name="T8" fmla="*/ 28 w 28"/>
                    <a:gd name="T9" fmla="*/ 10 h 11"/>
                    <a:gd name="T10" fmla="*/ 24 w 28"/>
                    <a:gd name="T11" fmla="*/ 10 h 11"/>
                    <a:gd name="T12" fmla="*/ 9 w 28"/>
                    <a:gd name="T13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8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5" y="1"/>
                        <a:pt x="11" y="0"/>
                        <a:pt x="16" y="0"/>
                      </a:cubicBezTo>
                      <a:cubicBezTo>
                        <a:pt x="17" y="0"/>
                        <a:pt x="19" y="0"/>
                        <a:pt x="20" y="0"/>
                      </a:cubicBezTo>
                      <a:cubicBezTo>
                        <a:pt x="28" y="10"/>
                        <a:pt x="28" y="10"/>
                        <a:pt x="28" y="10"/>
                      </a:cubicBezTo>
                      <a:cubicBezTo>
                        <a:pt x="27" y="10"/>
                        <a:pt x="26" y="10"/>
                        <a:pt x="24" y="10"/>
                      </a:cubicBezTo>
                      <a:cubicBezTo>
                        <a:pt x="19" y="10"/>
                        <a:pt x="14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59" name="Freeform 1120"/>
                <p:cNvSpPr/>
                <p:nvPr/>
              </p:nvSpPr>
              <p:spPr bwMode="auto">
                <a:xfrm>
                  <a:off x="8137525" y="5761038"/>
                  <a:ext cx="44450" cy="15875"/>
                </a:xfrm>
                <a:custGeom>
                  <a:avLst/>
                  <a:gdLst>
                    <a:gd name="T0" fmla="*/ 8 w 36"/>
                    <a:gd name="T1" fmla="*/ 10 h 13"/>
                    <a:gd name="T2" fmla="*/ 0 w 36"/>
                    <a:gd name="T3" fmla="*/ 0 h 13"/>
                    <a:gd name="T4" fmla="*/ 28 w 36"/>
                    <a:gd name="T5" fmla="*/ 4 h 13"/>
                    <a:gd name="T6" fmla="*/ 36 w 36"/>
                    <a:gd name="T7" fmla="*/ 13 h 13"/>
                    <a:gd name="T8" fmla="*/ 8 w 36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0" y="1"/>
                        <a:pt x="20" y="2"/>
                        <a:pt x="28" y="4"/>
                      </a:cubicBezTo>
                      <a:cubicBezTo>
                        <a:pt x="36" y="13"/>
                        <a:pt x="36" y="13"/>
                        <a:pt x="36" y="13"/>
                      </a:cubicBezTo>
                      <a:cubicBezTo>
                        <a:pt x="28" y="12"/>
                        <a:pt x="1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60" name="Freeform 1121"/>
                <p:cNvSpPr/>
                <p:nvPr/>
              </p:nvSpPr>
              <p:spPr bwMode="auto">
                <a:xfrm>
                  <a:off x="8172450" y="5765800"/>
                  <a:ext cx="49213" cy="23813"/>
                </a:xfrm>
                <a:custGeom>
                  <a:avLst/>
                  <a:gdLst>
                    <a:gd name="T0" fmla="*/ 8 w 39"/>
                    <a:gd name="T1" fmla="*/ 9 h 19"/>
                    <a:gd name="T2" fmla="*/ 0 w 39"/>
                    <a:gd name="T3" fmla="*/ 0 h 19"/>
                    <a:gd name="T4" fmla="*/ 31 w 39"/>
                    <a:gd name="T5" fmla="*/ 9 h 19"/>
                    <a:gd name="T6" fmla="*/ 39 w 39"/>
                    <a:gd name="T7" fmla="*/ 19 h 19"/>
                    <a:gd name="T8" fmla="*/ 8 w 39"/>
                    <a:gd name="T9" fmla="*/ 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1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8" y="3"/>
                        <a:pt x="30" y="9"/>
                        <a:pt x="31" y="9"/>
                      </a:cubicBezTo>
                      <a:cubicBezTo>
                        <a:pt x="39" y="19"/>
                        <a:pt x="39" y="19"/>
                        <a:pt x="39" y="19"/>
                      </a:cubicBezTo>
                      <a:cubicBezTo>
                        <a:pt x="39" y="18"/>
                        <a:pt x="26" y="13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960" name="文本框 959"/>
            <p:cNvSpPr txBox="1"/>
            <p:nvPr/>
          </p:nvSpPr>
          <p:spPr>
            <a:xfrm>
              <a:off x="9214810" y="3600392"/>
              <a:ext cx="21788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0" i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加大对边境贸易的金融支持。</a:t>
              </a:r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2627" y="1778991"/>
            <a:ext cx="10406743" cy="3300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12356" y="1942276"/>
            <a:ext cx="936728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 b="1" dirty="0">
                <a:solidFill>
                  <a:srgbClr val="787481"/>
                </a:solidFill>
                <a:cs typeface="+mn-ea"/>
                <a:sym typeface="+mn-lt"/>
              </a:rPr>
              <a:t>THANK YOU</a:t>
            </a:r>
            <a:endParaRPr lang="zh-CN" altLang="en-US" sz="11500" b="1" dirty="0">
              <a:solidFill>
                <a:srgbClr val="787481"/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12356" y="3592285"/>
            <a:ext cx="9367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>
                <a:solidFill>
                  <a:srgbClr val="787481"/>
                </a:solidFill>
                <a:cs typeface="+mn-ea"/>
                <a:sym typeface="+mn-lt"/>
              </a:rPr>
              <a:t>感谢大家</a:t>
            </a:r>
            <a:endParaRPr lang="zh-CN" altLang="en-US" sz="8000" dirty="0">
              <a:solidFill>
                <a:srgbClr val="78748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4525" y="387479"/>
            <a:ext cx="11562948" cy="5983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4662789" y="444747"/>
            <a:ext cx="2866420" cy="1996896"/>
            <a:chOff x="4662789" y="444747"/>
            <a:chExt cx="2866420" cy="1996896"/>
          </a:xfrm>
        </p:grpSpPr>
        <p:sp>
          <p:nvSpPr>
            <p:cNvPr id="4" name="五边形 3"/>
            <p:cNvSpPr/>
            <p:nvPr/>
          </p:nvSpPr>
          <p:spPr>
            <a:xfrm rot="5400000">
              <a:off x="5097551" y="9985"/>
              <a:ext cx="1996896" cy="2866420"/>
            </a:xfrm>
            <a:prstGeom prst="homePlate">
              <a:avLst>
                <a:gd name="adj" fmla="val 26130"/>
              </a:avLst>
            </a:prstGeom>
            <a:solidFill>
              <a:srgbClr val="7C8B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4918952" y="444748"/>
              <a:ext cx="2354094" cy="1585050"/>
              <a:chOff x="4918952" y="620571"/>
              <a:chExt cx="2354094" cy="1585050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4918953" y="620571"/>
                <a:ext cx="235409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8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目录</a:t>
                </a:r>
                <a:endParaRPr lang="zh-CN" altLang="en-US" sz="8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4918952" y="1682401"/>
                <a:ext cx="23540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b="1" i="1" u="sng" dirty="0">
                    <a:solidFill>
                      <a:schemeClr val="bg1"/>
                    </a:solidFill>
                    <a:cs typeface="+mn-ea"/>
                    <a:sym typeface="+mn-lt"/>
                  </a:rPr>
                  <a:t>CONTENTS</a:t>
                </a:r>
                <a:endParaRPr lang="zh-CN" altLang="en-US" sz="2800" b="1" i="1" u="sng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1000465" y="3233557"/>
            <a:ext cx="4943135" cy="699314"/>
            <a:chOff x="1000124" y="2736964"/>
            <a:chExt cx="4943135" cy="699314"/>
          </a:xfrm>
        </p:grpSpPr>
        <p:grpSp>
          <p:nvGrpSpPr>
            <p:cNvPr id="11" name="组合 10"/>
            <p:cNvGrpSpPr/>
            <p:nvPr/>
          </p:nvGrpSpPr>
          <p:grpSpPr>
            <a:xfrm>
              <a:off x="1000124" y="2736964"/>
              <a:ext cx="988980" cy="699314"/>
              <a:chOff x="1752599" y="2928565"/>
              <a:chExt cx="988980" cy="699314"/>
            </a:xfrm>
          </p:grpSpPr>
          <p:sp>
            <p:nvSpPr>
              <p:cNvPr id="8" name="圆角矩形 7"/>
              <p:cNvSpPr/>
              <p:nvPr/>
            </p:nvSpPr>
            <p:spPr>
              <a:xfrm rot="2700000">
                <a:off x="1897432" y="2928565"/>
                <a:ext cx="699314" cy="699314"/>
              </a:xfrm>
              <a:prstGeom prst="roundRect">
                <a:avLst/>
              </a:prstGeom>
              <a:solidFill>
                <a:srgbClr val="7C8B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752599" y="2985834"/>
                <a:ext cx="9889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965585" y="2791458"/>
              <a:ext cx="397767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rgbClr val="7C8B71"/>
                  </a:solidFill>
                  <a:cs typeface="+mn-ea"/>
                  <a:sym typeface="+mn-lt"/>
                </a:rPr>
                <a:t>中国与俄罗斯的口岸</a:t>
              </a:r>
              <a:endParaRPr lang="zh-CN" altLang="en-US" sz="3200" dirty="0">
                <a:solidFill>
                  <a:srgbClr val="7C8B7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7003142" y="3178002"/>
            <a:ext cx="4484655" cy="699314"/>
            <a:chOff x="1000124" y="2736964"/>
            <a:chExt cx="4484655" cy="699314"/>
          </a:xfrm>
        </p:grpSpPr>
        <p:grpSp>
          <p:nvGrpSpPr>
            <p:cNvPr id="17" name="组合 16"/>
            <p:cNvGrpSpPr/>
            <p:nvPr/>
          </p:nvGrpSpPr>
          <p:grpSpPr>
            <a:xfrm>
              <a:off x="1000124" y="2736964"/>
              <a:ext cx="988980" cy="699314"/>
              <a:chOff x="1752599" y="2928565"/>
              <a:chExt cx="988980" cy="699314"/>
            </a:xfrm>
          </p:grpSpPr>
          <p:sp>
            <p:nvSpPr>
              <p:cNvPr id="20" name="圆角矩形 19"/>
              <p:cNvSpPr/>
              <p:nvPr/>
            </p:nvSpPr>
            <p:spPr>
              <a:xfrm rot="2700000">
                <a:off x="1897432" y="2928565"/>
                <a:ext cx="699314" cy="699314"/>
              </a:xfrm>
              <a:prstGeom prst="roundRect">
                <a:avLst/>
              </a:prstGeom>
              <a:solidFill>
                <a:srgbClr val="9EA9B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1752599" y="2985834"/>
                <a:ext cx="9889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8" name="文本框 17"/>
            <p:cNvSpPr txBox="1"/>
            <p:nvPr/>
          </p:nvSpPr>
          <p:spPr>
            <a:xfrm>
              <a:off x="1989104" y="2825010"/>
              <a:ext cx="34956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tx2">
                      <a:lumMod val="75000"/>
                    </a:schemeClr>
                  </a:solidFill>
                  <a:cs typeface="+mn-ea"/>
                  <a:sym typeface="+mn-lt"/>
                </a:rPr>
                <a:t>边境贸易</a:t>
              </a:r>
              <a:endParaRPr lang="zh-CN" altLang="en-US" sz="3200" dirty="0">
                <a:solidFill>
                  <a:schemeClr val="tx2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4" name="TextBox 4"/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  <a:endParaRPr lang="en-US" altLang="zh-CN" sz="100" dirty="0">
              <a:solidFill>
                <a:schemeClr val="tx1">
                  <a:alpha val="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TextBox 11"/>
          <p:cNvSpPr txBox="1"/>
          <p:nvPr/>
        </p:nvSpPr>
        <p:spPr>
          <a:xfrm>
            <a:off x="2284426" y="3916914"/>
            <a:ext cx="869998" cy="434999"/>
          </a:xfrm>
          <a:prstGeom prst="rect">
            <a:avLst/>
          </a:prstGeom>
          <a:noFill/>
        </p:spPr>
        <p:txBody>
          <a:bodyPr wrap="none" lIns="65032" tIns="32516" rIns="65032" bIns="32516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珲春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2284426" y="4453559"/>
            <a:ext cx="869998" cy="434999"/>
          </a:xfrm>
          <a:prstGeom prst="rect">
            <a:avLst/>
          </a:prstGeom>
          <a:noFill/>
        </p:spPr>
        <p:txBody>
          <a:bodyPr wrap="none" lIns="65032" tIns="32516" rIns="65032" bIns="32516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黑河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3820012" y="3919694"/>
            <a:ext cx="1177774" cy="434999"/>
          </a:xfrm>
          <a:prstGeom prst="rect">
            <a:avLst/>
          </a:prstGeom>
          <a:noFill/>
        </p:spPr>
        <p:txBody>
          <a:bodyPr wrap="none" lIns="65032" tIns="32516" rIns="65032" bIns="32516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绥芬河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TextBox 11"/>
          <p:cNvSpPr txBox="1"/>
          <p:nvPr/>
        </p:nvSpPr>
        <p:spPr>
          <a:xfrm>
            <a:off x="3820012" y="4501734"/>
            <a:ext cx="1177774" cy="434999"/>
          </a:xfrm>
          <a:prstGeom prst="rect">
            <a:avLst/>
          </a:prstGeom>
          <a:noFill/>
        </p:spPr>
        <p:txBody>
          <a:bodyPr wrap="none" lIns="65032" tIns="32516" rIns="65032" bIns="32516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满洲里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Box 11"/>
          <p:cNvSpPr txBox="1"/>
          <p:nvPr/>
        </p:nvSpPr>
        <p:spPr>
          <a:xfrm>
            <a:off x="8143548" y="4022147"/>
            <a:ext cx="2408881" cy="434999"/>
          </a:xfrm>
          <a:prstGeom prst="rect">
            <a:avLst/>
          </a:prstGeom>
          <a:noFill/>
        </p:spPr>
        <p:txBody>
          <a:bodyPr wrap="none" lIns="65032" tIns="32516" rIns="65032" bIns="32516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边境贸易的含义</a:t>
            </a:r>
            <a:endParaRPr lang="en-US" altLang="zh-CN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11"/>
          <p:cNvSpPr txBox="1"/>
          <p:nvPr/>
        </p:nvSpPr>
        <p:spPr>
          <a:xfrm>
            <a:off x="8143548" y="4499865"/>
            <a:ext cx="2716657" cy="434999"/>
          </a:xfrm>
          <a:prstGeom prst="rect">
            <a:avLst/>
          </a:prstGeom>
          <a:noFill/>
        </p:spPr>
        <p:txBody>
          <a:bodyPr wrap="none" lIns="65032" tIns="32516" rIns="65032" bIns="32516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中国边境贸易概况</a:t>
            </a:r>
            <a:endParaRPr lang="en-US" altLang="zh-CN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4" grpId="0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892627" y="743878"/>
            <a:ext cx="10406743" cy="538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7C8B71"/>
              </a:solidFill>
              <a:cs typeface="+mn-ea"/>
              <a:sym typeface="+mn-lt"/>
            </a:endParaRPr>
          </a:p>
        </p:txBody>
      </p:sp>
      <p:sp>
        <p:nvSpPr>
          <p:cNvPr id="12" name="等腰三角形 11"/>
          <p:cNvSpPr/>
          <p:nvPr/>
        </p:nvSpPr>
        <p:spPr>
          <a:xfrm rot="10800000">
            <a:off x="892627" y="743878"/>
            <a:ext cx="10406743" cy="5384800"/>
          </a:xfrm>
          <a:prstGeom prst="triangle">
            <a:avLst>
              <a:gd name="adj" fmla="val 100000"/>
            </a:avLst>
          </a:prstGeom>
          <a:solidFill>
            <a:srgbClr val="E1E4E1"/>
          </a:solidFill>
          <a:ln>
            <a:noFill/>
          </a:ln>
          <a:effectLst>
            <a:outerShdw blurRad="190500" dist="38100" dir="13500000" sx="101000" sy="101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737600" y="2021134"/>
            <a:ext cx="1930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500" dirty="0">
                <a:solidFill>
                  <a:srgbClr val="7C8B71"/>
                </a:solidFill>
                <a:cs typeface="+mn-ea"/>
                <a:sym typeface="+mn-lt"/>
              </a:rPr>
              <a:t>01</a:t>
            </a:r>
            <a:endParaRPr lang="zh-CN" altLang="en-US" sz="11500" dirty="0">
              <a:solidFill>
                <a:srgbClr val="7C8B7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208671" y="3640846"/>
            <a:ext cx="24593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4400" dirty="0">
                <a:solidFill>
                  <a:srgbClr val="7C8B71"/>
                </a:solidFill>
                <a:cs typeface="+mn-ea"/>
                <a:sym typeface="+mn-lt"/>
              </a:rPr>
              <a:t>PART ONE</a:t>
            </a:r>
            <a:endParaRPr lang="zh-CN" altLang="en-US" sz="4400" dirty="0">
              <a:solidFill>
                <a:srgbClr val="7C8B71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87091" y="4530818"/>
            <a:ext cx="4780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7C8B71"/>
                </a:solidFill>
                <a:cs typeface="+mn-ea"/>
                <a:sym typeface="+mn-lt"/>
              </a:rPr>
              <a:t>中国与俄罗斯的口岸</a:t>
            </a:r>
            <a:endParaRPr lang="zh-CN" altLang="en-US" sz="4000" dirty="0">
              <a:solidFill>
                <a:srgbClr val="7C8B71"/>
              </a:solidFill>
              <a:cs typeface="+mn-ea"/>
              <a:sym typeface="+mn-lt"/>
            </a:endParaRPr>
          </a:p>
        </p:txBody>
      </p:sp>
      <p:cxnSp>
        <p:nvCxnSpPr>
          <p:cNvPr id="15" name="肘形连接符 14"/>
          <p:cNvCxnSpPr>
            <a:stCxn id="6" idx="0"/>
            <a:endCxn id="7" idx="1"/>
          </p:cNvCxnSpPr>
          <p:nvPr/>
        </p:nvCxnSpPr>
        <p:spPr>
          <a:xfrm rot="16200000" flipH="1" flipV="1">
            <a:off x="7953519" y="2276285"/>
            <a:ext cx="2004433" cy="1494129"/>
          </a:xfrm>
          <a:prstGeom prst="bentConnector4">
            <a:avLst>
              <a:gd name="adj1" fmla="val -11405"/>
              <a:gd name="adj2" fmla="val 115300"/>
            </a:avLst>
          </a:prstGeom>
          <a:ln w="38100">
            <a:solidFill>
              <a:srgbClr val="7C8B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0977" y="638630"/>
            <a:ext cx="4562275" cy="740229"/>
            <a:chOff x="314525" y="638630"/>
            <a:chExt cx="4562275" cy="740229"/>
          </a:xfrm>
        </p:grpSpPr>
        <p:sp>
          <p:nvSpPr>
            <p:cNvPr id="3" name="矩形 2"/>
            <p:cNvSpPr/>
            <p:nvPr/>
          </p:nvSpPr>
          <p:spPr>
            <a:xfrm>
              <a:off x="314525" y="638630"/>
              <a:ext cx="367646" cy="740229"/>
            </a:xfrm>
            <a:prstGeom prst="rect">
              <a:avLst/>
            </a:prstGeom>
            <a:solidFill>
              <a:srgbClr val="E1E4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682171" y="716356"/>
              <a:ext cx="41946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rgbClr val="7C8B71"/>
                  </a:solidFill>
                  <a:cs typeface="+mn-ea"/>
                  <a:sym typeface="+mn-lt"/>
                </a:rPr>
                <a:t>中国与俄罗斯的口岸</a:t>
              </a:r>
              <a:endParaRPr lang="zh-CN" altLang="en-US" sz="3200" dirty="0">
                <a:solidFill>
                  <a:srgbClr val="7C8B7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321704" y="1581203"/>
            <a:ext cx="11548591" cy="2851842"/>
          </a:xfrm>
          <a:prstGeom prst="rect">
            <a:avLst/>
          </a:prstGeom>
          <a:solidFill>
            <a:srgbClr val="98A3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6362720" y="1907281"/>
            <a:ext cx="5256570" cy="2299733"/>
            <a:chOff x="6111716" y="1785420"/>
            <a:chExt cx="5256570" cy="2299733"/>
          </a:xfrm>
        </p:grpSpPr>
        <p:sp>
          <p:nvSpPr>
            <p:cNvPr id="8" name="文本框 7"/>
            <p:cNvSpPr txBox="1"/>
            <p:nvPr/>
          </p:nvSpPr>
          <p:spPr>
            <a:xfrm>
              <a:off x="6111716" y="1785420"/>
              <a:ext cx="297434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什么是 </a:t>
              </a:r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“口岸” </a:t>
              </a:r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？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111716" y="2185530"/>
              <a:ext cx="5256570" cy="1899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口岸，具有基础设施和查验、监管机构，是对人员、货物和交通工具合法出入国（关、边）境进行</a:t>
              </a:r>
              <a:r>
                <a:rPr lang="zh-CN" altLang="en-US" sz="1600" b="1" dirty="0">
                  <a:solidFill>
                    <a:srgbClr val="FFC000"/>
                  </a:solidFill>
                  <a:cs typeface="+mn-ea"/>
                  <a:sym typeface="+mn-lt"/>
                </a:rPr>
                <a:t>检查检验和提供服务</a:t>
              </a: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的交通枢纽，不同运输方式的交通网络运输线路的交汇点，国家或地区对外交通运输系统的重要组成部分，具有优越的地理位置和方便的交通运输条件。</a:t>
              </a:r>
              <a:endParaRPr lang="en-US" altLang="zh-CN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631030" y="4607124"/>
            <a:ext cx="10929940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0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中国与俄罗斯接壤的国界线有</a:t>
            </a:r>
            <a:r>
              <a:rPr lang="en-US" altLang="zh-CN" sz="2400" b="1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4300</a:t>
            </a:r>
            <a:r>
              <a:rPr lang="zh-CN" altLang="en-US" sz="2400" b="1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千米</a:t>
            </a:r>
            <a:r>
              <a:rPr lang="zh-CN" altLang="en-US" sz="2400" b="0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，但常用的口岸仅有</a:t>
            </a:r>
            <a:r>
              <a:rPr lang="en-US" altLang="zh-CN" sz="2400" b="0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22</a:t>
            </a:r>
            <a:r>
              <a:rPr lang="zh-CN" altLang="en-US" sz="2400" b="0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个，如漠河、黑河、孙吴、密山、珲春等，满洲里是其中</a:t>
            </a:r>
            <a:r>
              <a:rPr lang="zh-CN" altLang="en-US" sz="2400" b="1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最大</a:t>
            </a:r>
            <a:r>
              <a:rPr lang="zh-CN" altLang="en-US" sz="2400" b="0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的陆运口岸。</a:t>
            </a:r>
            <a:endParaRPr lang="en-US" altLang="zh-CN" sz="2400" b="0" i="0" dirty="0">
              <a:solidFill>
                <a:schemeClr val="bg2">
                  <a:lumMod val="50000"/>
                </a:schemeClr>
              </a:solidFill>
              <a:effectLst/>
              <a:latin typeface="system-ui"/>
            </a:endParaRPr>
          </a:p>
          <a:p>
            <a:pPr>
              <a:lnSpc>
                <a:spcPct val="150000"/>
              </a:lnSpc>
            </a:pPr>
            <a:r>
              <a:rPr lang="zh-CN" altLang="en-US" sz="2400" b="0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中国与俄罗斯的口岸，包含了陆运、空运、水运，</a:t>
            </a:r>
            <a:r>
              <a:rPr lang="zh-CN" altLang="en-US" sz="2400" b="1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陆运流量最大</a:t>
            </a:r>
            <a:r>
              <a:rPr lang="zh-CN" altLang="en-US" sz="2400" b="0" i="0" dirty="0">
                <a:solidFill>
                  <a:schemeClr val="bg2">
                    <a:lumMod val="50000"/>
                  </a:schemeClr>
                </a:solidFill>
                <a:effectLst/>
                <a:latin typeface="system-ui"/>
              </a:rPr>
              <a:t>。</a:t>
            </a:r>
            <a:endParaRPr lang="en-US" altLang="zh-CN" sz="2400" b="0" i="0" dirty="0">
              <a:solidFill>
                <a:schemeClr val="bg2">
                  <a:lumMod val="50000"/>
                </a:schemeClr>
              </a:solidFill>
              <a:effectLst/>
              <a:latin typeface="system-ui"/>
            </a:endParaRPr>
          </a:p>
          <a:p>
            <a:pPr>
              <a:lnSpc>
                <a:spcPct val="150000"/>
              </a:lnSpc>
            </a:pPr>
            <a:endParaRPr lang="en-US" altLang="zh-CN" sz="2400" dirty="0">
              <a:solidFill>
                <a:srgbClr val="7C8B71"/>
              </a:solidFill>
              <a:cs typeface="+mn-ea"/>
              <a:sym typeface="+mn-lt"/>
            </a:endParaRPr>
          </a:p>
        </p:txBody>
      </p:sp>
      <p:pic>
        <p:nvPicPr>
          <p:cNvPr id="1026" name="Picture 2" descr="边境口岸 - 搜狗百科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17" y="1578290"/>
            <a:ext cx="5775498" cy="285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363" y="423715"/>
            <a:ext cx="4485621" cy="6010569"/>
          </a:xfrm>
          <a:prstGeom prst="rect">
            <a:avLst/>
          </a:prstGeom>
        </p:spPr>
      </p:pic>
      <p:cxnSp>
        <p:nvCxnSpPr>
          <p:cNvPr id="30" name="连接符: 肘形 29"/>
          <p:cNvCxnSpPr>
            <a:stCxn id="8" idx="0"/>
          </p:cNvCxnSpPr>
          <p:nvPr/>
        </p:nvCxnSpPr>
        <p:spPr>
          <a:xfrm rot="10800000" flipH="1" flipV="1">
            <a:off x="3466322" y="1349216"/>
            <a:ext cx="1085129" cy="1137129"/>
          </a:xfrm>
          <a:prstGeom prst="bentConnector4">
            <a:avLst>
              <a:gd name="adj1" fmla="val -2131"/>
              <a:gd name="adj2" fmla="val 61592"/>
            </a:avLst>
          </a:prstGeom>
          <a:ln w="76200">
            <a:tailEnd type="triangl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连接符: 肘形 24"/>
          <p:cNvCxnSpPr/>
          <p:nvPr/>
        </p:nvCxnSpPr>
        <p:spPr>
          <a:xfrm rot="10800000">
            <a:off x="7855907" y="3590192"/>
            <a:ext cx="1450951" cy="564550"/>
          </a:xfrm>
          <a:prstGeom prst="bentConnector3">
            <a:avLst/>
          </a:prstGeom>
          <a:ln w="76200">
            <a:tailEnd type="triangl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连接符: 肘形 16"/>
          <p:cNvCxnSpPr>
            <a:stCxn id="13" idx="3"/>
            <a:endCxn id="2055" idx="6"/>
          </p:cNvCxnSpPr>
          <p:nvPr/>
        </p:nvCxnSpPr>
        <p:spPr>
          <a:xfrm rot="10800000" flipV="1">
            <a:off x="6825939" y="1338977"/>
            <a:ext cx="2187119" cy="671638"/>
          </a:xfrm>
          <a:prstGeom prst="bentConnector3">
            <a:avLst/>
          </a:prstGeom>
          <a:ln w="76200">
            <a:tailEnd type="triangl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H_SubTitle_1"/>
          <p:cNvSpPr/>
          <p:nvPr>
            <p:custDataLst>
              <p:tags r:id="rId2"/>
            </p:custDataLst>
          </p:nvPr>
        </p:nvSpPr>
        <p:spPr>
          <a:xfrm>
            <a:off x="8859695" y="3890697"/>
            <a:ext cx="2854167" cy="528090"/>
          </a:xfrm>
          <a:custGeom>
            <a:avLst/>
            <a:gdLst>
              <a:gd name="connsiteX0" fmla="*/ 0 w 4508453"/>
              <a:gd name="connsiteY0" fmla="*/ 484779 h 969560"/>
              <a:gd name="connsiteX1" fmla="*/ 0 w 4508453"/>
              <a:gd name="connsiteY1" fmla="*/ 484780 h 969560"/>
              <a:gd name="connsiteX2" fmla="*/ 0 w 4508453"/>
              <a:gd name="connsiteY2" fmla="*/ 484780 h 969560"/>
              <a:gd name="connsiteX3" fmla="*/ 1260428 w 4508453"/>
              <a:gd name="connsiteY3" fmla="*/ 88141 h 969560"/>
              <a:gd name="connsiteX4" fmla="*/ 1260428 w 4508453"/>
              <a:gd name="connsiteY4" fmla="*/ 890894 h 969560"/>
              <a:gd name="connsiteX5" fmla="*/ 3969982 w 4508453"/>
              <a:gd name="connsiteY5" fmla="*/ 890894 h 969560"/>
              <a:gd name="connsiteX6" fmla="*/ 4411496 w 4508453"/>
              <a:gd name="connsiteY6" fmla="*/ 489518 h 969560"/>
              <a:gd name="connsiteX7" fmla="*/ 4411497 w 4508453"/>
              <a:gd name="connsiteY7" fmla="*/ 489518 h 969560"/>
              <a:gd name="connsiteX8" fmla="*/ 3969983 w 4508453"/>
              <a:gd name="connsiteY8" fmla="*/ 88141 h 969560"/>
              <a:gd name="connsiteX9" fmla="*/ 484780 w 4508453"/>
              <a:gd name="connsiteY9" fmla="*/ 0 h 969560"/>
              <a:gd name="connsiteX10" fmla="*/ 4023673 w 4508453"/>
              <a:gd name="connsiteY10" fmla="*/ 0 h 969560"/>
              <a:gd name="connsiteX11" fmla="*/ 4508453 w 4508453"/>
              <a:gd name="connsiteY11" fmla="*/ 484780 h 969560"/>
              <a:gd name="connsiteX12" fmla="*/ 4508452 w 4508453"/>
              <a:gd name="connsiteY12" fmla="*/ 484780 h 969560"/>
              <a:gd name="connsiteX13" fmla="*/ 4023672 w 4508453"/>
              <a:gd name="connsiteY13" fmla="*/ 969560 h 969560"/>
              <a:gd name="connsiteX14" fmla="*/ 484780 w 4508453"/>
              <a:gd name="connsiteY14" fmla="*/ 969559 h 969560"/>
              <a:gd name="connsiteX15" fmla="*/ 9849 w 4508453"/>
              <a:gd name="connsiteY15" fmla="*/ 582479 h 969560"/>
              <a:gd name="connsiteX16" fmla="*/ 0 w 4508453"/>
              <a:gd name="connsiteY16" fmla="*/ 484780 h 969560"/>
              <a:gd name="connsiteX17" fmla="*/ 9849 w 4508453"/>
              <a:gd name="connsiteY17" fmla="*/ 387080 h 969560"/>
              <a:gd name="connsiteX18" fmla="*/ 484780 w 4508453"/>
              <a:gd name="connsiteY18" fmla="*/ 0 h 96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08453" h="969560">
                <a:moveTo>
                  <a:pt x="0" y="484779"/>
                </a:moveTo>
                <a:lnTo>
                  <a:pt x="0" y="484780"/>
                </a:lnTo>
                <a:lnTo>
                  <a:pt x="0" y="484780"/>
                </a:lnTo>
                <a:close/>
                <a:moveTo>
                  <a:pt x="1260428" y="88141"/>
                </a:moveTo>
                <a:lnTo>
                  <a:pt x="1260428" y="890894"/>
                </a:lnTo>
                <a:lnTo>
                  <a:pt x="3969982" y="890894"/>
                </a:lnTo>
                <a:cubicBezTo>
                  <a:pt x="4213824" y="890894"/>
                  <a:pt x="4411496" y="711192"/>
                  <a:pt x="4411496" y="489518"/>
                </a:cubicBezTo>
                <a:lnTo>
                  <a:pt x="4411497" y="489518"/>
                </a:lnTo>
                <a:cubicBezTo>
                  <a:pt x="4411497" y="267843"/>
                  <a:pt x="4213825" y="88141"/>
                  <a:pt x="3969983" y="88141"/>
                </a:cubicBezTo>
                <a:close/>
                <a:moveTo>
                  <a:pt x="484780" y="0"/>
                </a:moveTo>
                <a:lnTo>
                  <a:pt x="4023673" y="0"/>
                </a:lnTo>
                <a:cubicBezTo>
                  <a:pt x="4291410" y="0"/>
                  <a:pt x="4508453" y="217043"/>
                  <a:pt x="4508453" y="484780"/>
                </a:cubicBezTo>
                <a:lnTo>
                  <a:pt x="4508452" y="484780"/>
                </a:lnTo>
                <a:cubicBezTo>
                  <a:pt x="4508452" y="752517"/>
                  <a:pt x="4291409" y="969560"/>
                  <a:pt x="4023672" y="969560"/>
                </a:cubicBezTo>
                <a:lnTo>
                  <a:pt x="484780" y="969559"/>
                </a:lnTo>
                <a:cubicBezTo>
                  <a:pt x="250510" y="969559"/>
                  <a:pt x="55053" y="803386"/>
                  <a:pt x="9849" y="582479"/>
                </a:cubicBezTo>
                <a:lnTo>
                  <a:pt x="0" y="484780"/>
                </a:lnTo>
                <a:lnTo>
                  <a:pt x="9849" y="387080"/>
                </a:lnTo>
                <a:cubicBezTo>
                  <a:pt x="55053" y="166174"/>
                  <a:pt x="250510" y="0"/>
                  <a:pt x="484780" y="0"/>
                </a:cubicBez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wrap="square" lIns="972868" tIns="0" rIns="0" bIns="0" rtlCol="0" anchor="ctr" anchorCtr="0">
            <a:noAutofit/>
          </a:bodyPr>
          <a:lstStyle/>
          <a:p>
            <a:r>
              <a:rPr lang="zh-CN" altLang="en-US" sz="2400" b="1" dirty="0">
                <a:solidFill>
                  <a:srgbClr val="7C8B7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绥芬河口岸</a:t>
            </a:r>
            <a:endParaRPr lang="en-US" altLang="zh-CN" sz="2400" b="1" dirty="0">
              <a:solidFill>
                <a:srgbClr val="7C8B7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MH_Other_1"/>
          <p:cNvSpPr txBox="1"/>
          <p:nvPr>
            <p:custDataLst>
              <p:tags r:id="rId3"/>
            </p:custDataLst>
          </p:nvPr>
        </p:nvSpPr>
        <p:spPr>
          <a:xfrm flipH="1">
            <a:off x="9006058" y="3935845"/>
            <a:ext cx="601591" cy="43779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itchFamily="34" charset="0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Arial" panose="020B0604020202020204" pitchFamily="34" charset="0"/>
              </a:rPr>
              <a:t>01</a:t>
            </a:r>
            <a:endParaRPr lang="zh-CN" altLang="en-US" sz="2800" dirty="0">
              <a:solidFill>
                <a:srgbClr val="FFFFFF"/>
              </a:solidFill>
              <a:latin typeface="Arial" panose="020B0604020202020204" pitchFamily="34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8" name="MH_SubTitle_2"/>
          <p:cNvSpPr/>
          <p:nvPr>
            <p:custDataLst>
              <p:tags r:id="rId4"/>
            </p:custDataLst>
          </p:nvPr>
        </p:nvSpPr>
        <p:spPr>
          <a:xfrm flipH="1">
            <a:off x="613245" y="1085581"/>
            <a:ext cx="2853078" cy="527273"/>
          </a:xfrm>
          <a:custGeom>
            <a:avLst/>
            <a:gdLst>
              <a:gd name="connsiteX0" fmla="*/ 0 w 4508453"/>
              <a:gd name="connsiteY0" fmla="*/ 484779 h 969560"/>
              <a:gd name="connsiteX1" fmla="*/ 0 w 4508453"/>
              <a:gd name="connsiteY1" fmla="*/ 484780 h 969560"/>
              <a:gd name="connsiteX2" fmla="*/ 0 w 4508453"/>
              <a:gd name="connsiteY2" fmla="*/ 484780 h 969560"/>
              <a:gd name="connsiteX3" fmla="*/ 3969983 w 4508453"/>
              <a:gd name="connsiteY3" fmla="*/ 88141 h 969560"/>
              <a:gd name="connsiteX4" fmla="*/ 4411497 w 4508453"/>
              <a:gd name="connsiteY4" fmla="*/ 489518 h 969560"/>
              <a:gd name="connsiteX5" fmla="*/ 4411496 w 4508453"/>
              <a:gd name="connsiteY5" fmla="*/ 489518 h 969560"/>
              <a:gd name="connsiteX6" fmla="*/ 3969982 w 4508453"/>
              <a:gd name="connsiteY6" fmla="*/ 890894 h 969560"/>
              <a:gd name="connsiteX7" fmla="*/ 1260428 w 4508453"/>
              <a:gd name="connsiteY7" fmla="*/ 890894 h 969560"/>
              <a:gd name="connsiteX8" fmla="*/ 1260428 w 4508453"/>
              <a:gd name="connsiteY8" fmla="*/ 88141 h 969560"/>
              <a:gd name="connsiteX9" fmla="*/ 4023673 w 4508453"/>
              <a:gd name="connsiteY9" fmla="*/ 0 h 969560"/>
              <a:gd name="connsiteX10" fmla="*/ 484780 w 4508453"/>
              <a:gd name="connsiteY10" fmla="*/ 0 h 969560"/>
              <a:gd name="connsiteX11" fmla="*/ 9849 w 4508453"/>
              <a:gd name="connsiteY11" fmla="*/ 387080 h 969560"/>
              <a:gd name="connsiteX12" fmla="*/ 0 w 4508453"/>
              <a:gd name="connsiteY12" fmla="*/ 484780 h 969560"/>
              <a:gd name="connsiteX13" fmla="*/ 9849 w 4508453"/>
              <a:gd name="connsiteY13" fmla="*/ 582479 h 969560"/>
              <a:gd name="connsiteX14" fmla="*/ 484780 w 4508453"/>
              <a:gd name="connsiteY14" fmla="*/ 969559 h 969560"/>
              <a:gd name="connsiteX15" fmla="*/ 4023672 w 4508453"/>
              <a:gd name="connsiteY15" fmla="*/ 969560 h 969560"/>
              <a:gd name="connsiteX16" fmla="*/ 4508452 w 4508453"/>
              <a:gd name="connsiteY16" fmla="*/ 484780 h 969560"/>
              <a:gd name="connsiteX17" fmla="*/ 4508453 w 4508453"/>
              <a:gd name="connsiteY17" fmla="*/ 484780 h 969560"/>
              <a:gd name="connsiteX18" fmla="*/ 4023673 w 4508453"/>
              <a:gd name="connsiteY18" fmla="*/ 0 h 96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08453" h="969560">
                <a:moveTo>
                  <a:pt x="0" y="484779"/>
                </a:moveTo>
                <a:lnTo>
                  <a:pt x="0" y="484780"/>
                </a:lnTo>
                <a:lnTo>
                  <a:pt x="0" y="484780"/>
                </a:lnTo>
                <a:close/>
                <a:moveTo>
                  <a:pt x="3969983" y="88141"/>
                </a:moveTo>
                <a:cubicBezTo>
                  <a:pt x="4213825" y="88141"/>
                  <a:pt x="4411497" y="267843"/>
                  <a:pt x="4411497" y="489518"/>
                </a:cubicBezTo>
                <a:lnTo>
                  <a:pt x="4411496" y="489518"/>
                </a:lnTo>
                <a:cubicBezTo>
                  <a:pt x="4411496" y="711192"/>
                  <a:pt x="4213824" y="890894"/>
                  <a:pt x="3969982" y="890894"/>
                </a:cubicBezTo>
                <a:lnTo>
                  <a:pt x="1260428" y="890894"/>
                </a:lnTo>
                <a:lnTo>
                  <a:pt x="1260428" y="88141"/>
                </a:lnTo>
                <a:close/>
                <a:moveTo>
                  <a:pt x="4023673" y="0"/>
                </a:moveTo>
                <a:lnTo>
                  <a:pt x="484780" y="0"/>
                </a:lnTo>
                <a:cubicBezTo>
                  <a:pt x="250510" y="0"/>
                  <a:pt x="55053" y="166174"/>
                  <a:pt x="9849" y="387080"/>
                </a:cubicBezTo>
                <a:lnTo>
                  <a:pt x="0" y="484780"/>
                </a:lnTo>
                <a:lnTo>
                  <a:pt x="9849" y="582479"/>
                </a:lnTo>
                <a:cubicBezTo>
                  <a:pt x="55053" y="803386"/>
                  <a:pt x="250510" y="969559"/>
                  <a:pt x="484780" y="969559"/>
                </a:cubicBezTo>
                <a:lnTo>
                  <a:pt x="4023672" y="969560"/>
                </a:lnTo>
                <a:cubicBezTo>
                  <a:pt x="4291409" y="969560"/>
                  <a:pt x="4508452" y="752517"/>
                  <a:pt x="4508452" y="484780"/>
                </a:cubicBezTo>
                <a:lnTo>
                  <a:pt x="4508453" y="484780"/>
                </a:lnTo>
                <a:cubicBezTo>
                  <a:pt x="4508453" y="217043"/>
                  <a:pt x="4291410" y="0"/>
                  <a:pt x="4023673" y="0"/>
                </a:cubicBezTo>
                <a:close/>
              </a:path>
            </a:pathLst>
          </a:cu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wrap="square" lIns="230416" tIns="0" rIns="0" bIns="0" rtlCol="0" anchor="ctr">
            <a:noAutofit/>
          </a:bodyPr>
          <a:lstStyle/>
          <a:p>
            <a:pPr lvl="0"/>
            <a:r>
              <a:rPr lang="zh-CN" altLang="en-US" sz="2400" b="1" dirty="0">
                <a:solidFill>
                  <a:srgbClr val="7C8B7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满洲里口岸</a:t>
            </a:r>
            <a:endParaRPr lang="en-US" altLang="zh-CN" sz="2400" b="1" dirty="0">
              <a:solidFill>
                <a:srgbClr val="7C8B7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MH_Other_2"/>
          <p:cNvSpPr txBox="1"/>
          <p:nvPr>
            <p:custDataLst>
              <p:tags r:id="rId5"/>
            </p:custDataLst>
          </p:nvPr>
        </p:nvSpPr>
        <p:spPr>
          <a:xfrm flipH="1">
            <a:off x="2729625" y="1119671"/>
            <a:ext cx="601591" cy="43779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itchFamily="34" charset="0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Arial" panose="020B0604020202020204" pitchFamily="34" charset="0"/>
              </a:rPr>
              <a:t>01</a:t>
            </a:r>
            <a:endParaRPr lang="zh-CN" altLang="en-US" sz="2800" dirty="0">
              <a:solidFill>
                <a:srgbClr val="FFFFFF"/>
              </a:solidFill>
              <a:latin typeface="Arial" panose="020B0604020202020204" pitchFamily="34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0" name="MH_SubTitle_2"/>
          <p:cNvSpPr/>
          <p:nvPr>
            <p:custDataLst>
              <p:tags r:id="rId6"/>
            </p:custDataLst>
          </p:nvPr>
        </p:nvSpPr>
        <p:spPr>
          <a:xfrm flipH="1">
            <a:off x="613245" y="3946903"/>
            <a:ext cx="2853078" cy="527273"/>
          </a:xfrm>
          <a:custGeom>
            <a:avLst/>
            <a:gdLst>
              <a:gd name="connsiteX0" fmla="*/ 0 w 4508453"/>
              <a:gd name="connsiteY0" fmla="*/ 484779 h 969560"/>
              <a:gd name="connsiteX1" fmla="*/ 0 w 4508453"/>
              <a:gd name="connsiteY1" fmla="*/ 484780 h 969560"/>
              <a:gd name="connsiteX2" fmla="*/ 0 w 4508453"/>
              <a:gd name="connsiteY2" fmla="*/ 484780 h 969560"/>
              <a:gd name="connsiteX3" fmla="*/ 3969983 w 4508453"/>
              <a:gd name="connsiteY3" fmla="*/ 88141 h 969560"/>
              <a:gd name="connsiteX4" fmla="*/ 4411497 w 4508453"/>
              <a:gd name="connsiteY4" fmla="*/ 489518 h 969560"/>
              <a:gd name="connsiteX5" fmla="*/ 4411496 w 4508453"/>
              <a:gd name="connsiteY5" fmla="*/ 489518 h 969560"/>
              <a:gd name="connsiteX6" fmla="*/ 3969982 w 4508453"/>
              <a:gd name="connsiteY6" fmla="*/ 890894 h 969560"/>
              <a:gd name="connsiteX7" fmla="*/ 1260428 w 4508453"/>
              <a:gd name="connsiteY7" fmla="*/ 890894 h 969560"/>
              <a:gd name="connsiteX8" fmla="*/ 1260428 w 4508453"/>
              <a:gd name="connsiteY8" fmla="*/ 88141 h 969560"/>
              <a:gd name="connsiteX9" fmla="*/ 4023673 w 4508453"/>
              <a:gd name="connsiteY9" fmla="*/ 0 h 969560"/>
              <a:gd name="connsiteX10" fmla="*/ 484780 w 4508453"/>
              <a:gd name="connsiteY10" fmla="*/ 0 h 969560"/>
              <a:gd name="connsiteX11" fmla="*/ 9849 w 4508453"/>
              <a:gd name="connsiteY11" fmla="*/ 387080 h 969560"/>
              <a:gd name="connsiteX12" fmla="*/ 0 w 4508453"/>
              <a:gd name="connsiteY12" fmla="*/ 484780 h 969560"/>
              <a:gd name="connsiteX13" fmla="*/ 9849 w 4508453"/>
              <a:gd name="connsiteY13" fmla="*/ 582479 h 969560"/>
              <a:gd name="connsiteX14" fmla="*/ 484780 w 4508453"/>
              <a:gd name="connsiteY14" fmla="*/ 969559 h 969560"/>
              <a:gd name="connsiteX15" fmla="*/ 4023672 w 4508453"/>
              <a:gd name="connsiteY15" fmla="*/ 969560 h 969560"/>
              <a:gd name="connsiteX16" fmla="*/ 4508452 w 4508453"/>
              <a:gd name="connsiteY16" fmla="*/ 484780 h 969560"/>
              <a:gd name="connsiteX17" fmla="*/ 4508453 w 4508453"/>
              <a:gd name="connsiteY17" fmla="*/ 484780 h 969560"/>
              <a:gd name="connsiteX18" fmla="*/ 4023673 w 4508453"/>
              <a:gd name="connsiteY18" fmla="*/ 0 h 96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08453" h="969560">
                <a:moveTo>
                  <a:pt x="0" y="484779"/>
                </a:moveTo>
                <a:lnTo>
                  <a:pt x="0" y="484780"/>
                </a:lnTo>
                <a:lnTo>
                  <a:pt x="0" y="484780"/>
                </a:lnTo>
                <a:close/>
                <a:moveTo>
                  <a:pt x="3969983" y="88141"/>
                </a:moveTo>
                <a:cubicBezTo>
                  <a:pt x="4213825" y="88141"/>
                  <a:pt x="4411497" y="267843"/>
                  <a:pt x="4411497" y="489518"/>
                </a:cubicBezTo>
                <a:lnTo>
                  <a:pt x="4411496" y="489518"/>
                </a:lnTo>
                <a:cubicBezTo>
                  <a:pt x="4411496" y="711192"/>
                  <a:pt x="4213824" y="890894"/>
                  <a:pt x="3969982" y="890894"/>
                </a:cubicBezTo>
                <a:lnTo>
                  <a:pt x="1260428" y="890894"/>
                </a:lnTo>
                <a:lnTo>
                  <a:pt x="1260428" y="88141"/>
                </a:lnTo>
                <a:close/>
                <a:moveTo>
                  <a:pt x="4023673" y="0"/>
                </a:moveTo>
                <a:lnTo>
                  <a:pt x="484780" y="0"/>
                </a:lnTo>
                <a:cubicBezTo>
                  <a:pt x="250510" y="0"/>
                  <a:pt x="55053" y="166174"/>
                  <a:pt x="9849" y="387080"/>
                </a:cubicBezTo>
                <a:lnTo>
                  <a:pt x="0" y="484780"/>
                </a:lnTo>
                <a:lnTo>
                  <a:pt x="9849" y="582479"/>
                </a:lnTo>
                <a:cubicBezTo>
                  <a:pt x="55053" y="803386"/>
                  <a:pt x="250510" y="969559"/>
                  <a:pt x="484780" y="969559"/>
                </a:cubicBezTo>
                <a:lnTo>
                  <a:pt x="4023672" y="969560"/>
                </a:lnTo>
                <a:cubicBezTo>
                  <a:pt x="4291409" y="969560"/>
                  <a:pt x="4508452" y="752517"/>
                  <a:pt x="4508452" y="484780"/>
                </a:cubicBezTo>
                <a:lnTo>
                  <a:pt x="4508453" y="484780"/>
                </a:lnTo>
                <a:cubicBezTo>
                  <a:pt x="4508453" y="217043"/>
                  <a:pt x="4291410" y="0"/>
                  <a:pt x="4023673" y="0"/>
                </a:cubicBezTo>
                <a:close/>
              </a:path>
            </a:pathLst>
          </a:custGeom>
          <a:solidFill>
            <a:schemeClr val="accent4"/>
          </a:solidFill>
          <a:ln w="25400" cap="flat" cmpd="sng" algn="ctr">
            <a:noFill/>
            <a:prstDash val="solid"/>
          </a:ln>
          <a:effectLst/>
        </p:spPr>
        <p:txBody>
          <a:bodyPr wrap="square" lIns="230416" tIns="0" rIns="0" bIns="0" rtlCol="0" anchor="ctr">
            <a:noAutofit/>
          </a:bodyPr>
          <a:lstStyle/>
          <a:p>
            <a:pPr lvl="0"/>
            <a:r>
              <a:rPr lang="zh-CN" altLang="en-US" sz="2400" b="1" dirty="0">
                <a:solidFill>
                  <a:srgbClr val="7C8B7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珲春口岸</a:t>
            </a:r>
            <a:endParaRPr lang="en-US" altLang="zh-CN" sz="2400" b="1" dirty="0">
              <a:solidFill>
                <a:srgbClr val="7C8B7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MH_Other_2"/>
          <p:cNvSpPr txBox="1"/>
          <p:nvPr>
            <p:custDataLst>
              <p:tags r:id="rId7"/>
            </p:custDataLst>
          </p:nvPr>
        </p:nvSpPr>
        <p:spPr>
          <a:xfrm flipH="1">
            <a:off x="2729625" y="3980992"/>
            <a:ext cx="601591" cy="43779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itchFamily="34" charset="0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Arial" panose="020B0604020202020204" pitchFamily="34" charset="0"/>
              </a:rPr>
              <a:t>04</a:t>
            </a:r>
            <a:endParaRPr lang="zh-CN" altLang="en-US" sz="2800" dirty="0">
              <a:solidFill>
                <a:srgbClr val="FFFFFF"/>
              </a:solidFill>
              <a:latin typeface="Arial" panose="020B0604020202020204" pitchFamily="34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2" name="MH_SubTitle_1"/>
          <p:cNvSpPr/>
          <p:nvPr>
            <p:custDataLst>
              <p:tags r:id="rId8"/>
            </p:custDataLst>
          </p:nvPr>
        </p:nvSpPr>
        <p:spPr>
          <a:xfrm>
            <a:off x="8859695" y="1085581"/>
            <a:ext cx="2854167" cy="528090"/>
          </a:xfrm>
          <a:custGeom>
            <a:avLst/>
            <a:gdLst>
              <a:gd name="connsiteX0" fmla="*/ 0 w 4508453"/>
              <a:gd name="connsiteY0" fmla="*/ 484779 h 969560"/>
              <a:gd name="connsiteX1" fmla="*/ 0 w 4508453"/>
              <a:gd name="connsiteY1" fmla="*/ 484780 h 969560"/>
              <a:gd name="connsiteX2" fmla="*/ 0 w 4508453"/>
              <a:gd name="connsiteY2" fmla="*/ 484780 h 969560"/>
              <a:gd name="connsiteX3" fmla="*/ 1260428 w 4508453"/>
              <a:gd name="connsiteY3" fmla="*/ 88141 h 969560"/>
              <a:gd name="connsiteX4" fmla="*/ 1260428 w 4508453"/>
              <a:gd name="connsiteY4" fmla="*/ 890894 h 969560"/>
              <a:gd name="connsiteX5" fmla="*/ 3969982 w 4508453"/>
              <a:gd name="connsiteY5" fmla="*/ 890894 h 969560"/>
              <a:gd name="connsiteX6" fmla="*/ 4411496 w 4508453"/>
              <a:gd name="connsiteY6" fmla="*/ 489518 h 969560"/>
              <a:gd name="connsiteX7" fmla="*/ 4411497 w 4508453"/>
              <a:gd name="connsiteY7" fmla="*/ 489518 h 969560"/>
              <a:gd name="connsiteX8" fmla="*/ 3969983 w 4508453"/>
              <a:gd name="connsiteY8" fmla="*/ 88141 h 969560"/>
              <a:gd name="connsiteX9" fmla="*/ 484780 w 4508453"/>
              <a:gd name="connsiteY9" fmla="*/ 0 h 969560"/>
              <a:gd name="connsiteX10" fmla="*/ 4023673 w 4508453"/>
              <a:gd name="connsiteY10" fmla="*/ 0 h 969560"/>
              <a:gd name="connsiteX11" fmla="*/ 4508453 w 4508453"/>
              <a:gd name="connsiteY11" fmla="*/ 484780 h 969560"/>
              <a:gd name="connsiteX12" fmla="*/ 4508452 w 4508453"/>
              <a:gd name="connsiteY12" fmla="*/ 484780 h 969560"/>
              <a:gd name="connsiteX13" fmla="*/ 4023672 w 4508453"/>
              <a:gd name="connsiteY13" fmla="*/ 969560 h 969560"/>
              <a:gd name="connsiteX14" fmla="*/ 484780 w 4508453"/>
              <a:gd name="connsiteY14" fmla="*/ 969559 h 969560"/>
              <a:gd name="connsiteX15" fmla="*/ 9849 w 4508453"/>
              <a:gd name="connsiteY15" fmla="*/ 582479 h 969560"/>
              <a:gd name="connsiteX16" fmla="*/ 0 w 4508453"/>
              <a:gd name="connsiteY16" fmla="*/ 484780 h 969560"/>
              <a:gd name="connsiteX17" fmla="*/ 9849 w 4508453"/>
              <a:gd name="connsiteY17" fmla="*/ 387080 h 969560"/>
              <a:gd name="connsiteX18" fmla="*/ 484780 w 4508453"/>
              <a:gd name="connsiteY18" fmla="*/ 0 h 96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08453" h="969560">
                <a:moveTo>
                  <a:pt x="0" y="484779"/>
                </a:moveTo>
                <a:lnTo>
                  <a:pt x="0" y="484780"/>
                </a:lnTo>
                <a:lnTo>
                  <a:pt x="0" y="484780"/>
                </a:lnTo>
                <a:close/>
                <a:moveTo>
                  <a:pt x="1260428" y="88141"/>
                </a:moveTo>
                <a:lnTo>
                  <a:pt x="1260428" y="890894"/>
                </a:lnTo>
                <a:lnTo>
                  <a:pt x="3969982" y="890894"/>
                </a:lnTo>
                <a:cubicBezTo>
                  <a:pt x="4213824" y="890894"/>
                  <a:pt x="4411496" y="711192"/>
                  <a:pt x="4411496" y="489518"/>
                </a:cubicBezTo>
                <a:lnTo>
                  <a:pt x="4411497" y="489518"/>
                </a:lnTo>
                <a:cubicBezTo>
                  <a:pt x="4411497" y="267843"/>
                  <a:pt x="4213825" y="88141"/>
                  <a:pt x="3969983" y="88141"/>
                </a:cubicBezTo>
                <a:close/>
                <a:moveTo>
                  <a:pt x="484780" y="0"/>
                </a:moveTo>
                <a:lnTo>
                  <a:pt x="4023673" y="0"/>
                </a:lnTo>
                <a:cubicBezTo>
                  <a:pt x="4291410" y="0"/>
                  <a:pt x="4508453" y="217043"/>
                  <a:pt x="4508453" y="484780"/>
                </a:cubicBezTo>
                <a:lnTo>
                  <a:pt x="4508452" y="484780"/>
                </a:lnTo>
                <a:cubicBezTo>
                  <a:pt x="4508452" y="752517"/>
                  <a:pt x="4291409" y="969560"/>
                  <a:pt x="4023672" y="969560"/>
                </a:cubicBezTo>
                <a:lnTo>
                  <a:pt x="484780" y="969559"/>
                </a:lnTo>
                <a:cubicBezTo>
                  <a:pt x="250510" y="969559"/>
                  <a:pt x="55053" y="803386"/>
                  <a:pt x="9849" y="582479"/>
                </a:cubicBezTo>
                <a:lnTo>
                  <a:pt x="0" y="484780"/>
                </a:lnTo>
                <a:lnTo>
                  <a:pt x="9849" y="387080"/>
                </a:lnTo>
                <a:cubicBezTo>
                  <a:pt x="55053" y="166174"/>
                  <a:pt x="250510" y="0"/>
                  <a:pt x="484780" y="0"/>
                </a:cubicBez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wrap="square" lIns="972868" tIns="0" rIns="0" bIns="0" rtlCol="0" anchor="ctr" anchorCtr="0">
            <a:noAutofit/>
          </a:bodyPr>
          <a:lstStyle/>
          <a:p>
            <a:r>
              <a:rPr lang="zh-CN" altLang="en-US" sz="2400" b="1" dirty="0">
                <a:solidFill>
                  <a:srgbClr val="7C8B7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黑河口岸</a:t>
            </a:r>
            <a:endParaRPr lang="en-US" altLang="zh-CN" sz="2400" b="1" dirty="0">
              <a:solidFill>
                <a:srgbClr val="7C8B7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MH_Other_1"/>
          <p:cNvSpPr txBox="1"/>
          <p:nvPr>
            <p:custDataLst>
              <p:tags r:id="rId9"/>
            </p:custDataLst>
          </p:nvPr>
        </p:nvSpPr>
        <p:spPr>
          <a:xfrm flipH="1">
            <a:off x="9013057" y="1120079"/>
            <a:ext cx="601591" cy="43779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t" anchorCtr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itchFamily="34" charset="0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Arial" panose="020B0604020202020204" pitchFamily="34" charset="0"/>
              </a:rPr>
              <a:t>03</a:t>
            </a:r>
            <a:endParaRPr lang="zh-CN" altLang="en-US" sz="2800" dirty="0">
              <a:solidFill>
                <a:srgbClr val="FFFFFF"/>
              </a:solidFill>
              <a:latin typeface="Arial" panose="020B0604020202020204" pitchFamily="34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cxnSp>
        <p:nvCxnSpPr>
          <p:cNvPr id="2048" name="连接符: 肘形 2047"/>
          <p:cNvCxnSpPr/>
          <p:nvPr/>
        </p:nvCxnSpPr>
        <p:spPr>
          <a:xfrm flipV="1">
            <a:off x="3466321" y="4199889"/>
            <a:ext cx="4389585" cy="8419"/>
          </a:xfrm>
          <a:prstGeom prst="bentConnector3">
            <a:avLst>
              <a:gd name="adj1" fmla="val 50000"/>
            </a:avLst>
          </a:prstGeom>
          <a:ln w="76200">
            <a:prstDash val="lgDash"/>
            <a:tailEnd type="triangl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54" name="流程图: 接点 2053"/>
          <p:cNvSpPr/>
          <p:nvPr/>
        </p:nvSpPr>
        <p:spPr>
          <a:xfrm>
            <a:off x="4465364" y="2475696"/>
            <a:ext cx="254367" cy="26363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55" name="流程图: 接点 2054"/>
          <p:cNvSpPr/>
          <p:nvPr/>
        </p:nvSpPr>
        <p:spPr>
          <a:xfrm>
            <a:off x="6571571" y="1878797"/>
            <a:ext cx="254367" cy="26363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56" name="流程图: 接点 2055"/>
          <p:cNvSpPr/>
          <p:nvPr/>
        </p:nvSpPr>
        <p:spPr>
          <a:xfrm>
            <a:off x="7627456" y="3466748"/>
            <a:ext cx="254367" cy="26363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57" name="流程图: 接点 2056"/>
          <p:cNvSpPr/>
          <p:nvPr/>
        </p:nvSpPr>
        <p:spPr>
          <a:xfrm>
            <a:off x="7780896" y="4107729"/>
            <a:ext cx="254367" cy="263635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63" name="文本框 2062"/>
          <p:cNvSpPr txBox="1"/>
          <p:nvPr/>
        </p:nvSpPr>
        <p:spPr>
          <a:xfrm>
            <a:off x="784109" y="1846801"/>
            <a:ext cx="22493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2">
                    <a:lumMod val="25000"/>
                  </a:schemeClr>
                </a:solidFill>
              </a:rPr>
              <a:t>位于中国内蒙古呼伦贝尔大草原西部</a:t>
            </a:r>
            <a:endParaRPr lang="zh-CN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64" name="文本框 2063"/>
          <p:cNvSpPr txBox="1"/>
          <p:nvPr/>
        </p:nvSpPr>
        <p:spPr>
          <a:xfrm>
            <a:off x="825307" y="4642515"/>
            <a:ext cx="26410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2">
                    <a:lumMod val="25000"/>
                  </a:schemeClr>
                </a:solidFill>
              </a:rPr>
              <a:t>位于中国吉林省珲春市</a:t>
            </a:r>
            <a:endParaRPr lang="zh-CN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65" name="文本框 2064"/>
          <p:cNvSpPr txBox="1"/>
          <p:nvPr/>
        </p:nvSpPr>
        <p:spPr>
          <a:xfrm>
            <a:off x="8935026" y="1878797"/>
            <a:ext cx="27035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2">
                    <a:lumMod val="25000"/>
                  </a:schemeClr>
                </a:solidFill>
              </a:rPr>
              <a:t>位于中国黑龙江省黑河市</a:t>
            </a:r>
            <a:endParaRPr lang="zh-CN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68" name="文本框 2067"/>
          <p:cNvSpPr txBox="1"/>
          <p:nvPr/>
        </p:nvSpPr>
        <p:spPr>
          <a:xfrm>
            <a:off x="8859695" y="4642515"/>
            <a:ext cx="27035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2">
                    <a:lumMod val="25000"/>
                  </a:schemeClr>
                </a:solidFill>
              </a:rPr>
              <a:t>位于中国黑龙江省牡丹江市绥芬河市</a:t>
            </a:r>
            <a:endParaRPr lang="zh-CN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流程图: 接点 17"/>
          <p:cNvSpPr/>
          <p:nvPr/>
        </p:nvSpPr>
        <p:spPr>
          <a:xfrm>
            <a:off x="7416800" y="520700"/>
            <a:ext cx="618463" cy="440931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2054" grpId="0" animBg="1"/>
      <p:bldP spid="2055" grpId="0" animBg="1"/>
      <p:bldP spid="2056" grpId="0" animBg="1"/>
      <p:bldP spid="2057" grpId="0" animBg="1"/>
      <p:bldP spid="2063" grpId="0"/>
      <p:bldP spid="2064" grpId="0"/>
      <p:bldP spid="2065" grpId="0"/>
      <p:bldP spid="20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310977" y="638630"/>
            <a:ext cx="4562275" cy="740229"/>
            <a:chOff x="314525" y="638630"/>
            <a:chExt cx="4562275" cy="740229"/>
          </a:xfrm>
        </p:grpSpPr>
        <p:sp>
          <p:nvSpPr>
            <p:cNvPr id="3" name="矩形 2"/>
            <p:cNvSpPr/>
            <p:nvPr/>
          </p:nvSpPr>
          <p:spPr>
            <a:xfrm>
              <a:off x="314525" y="638630"/>
              <a:ext cx="367646" cy="740229"/>
            </a:xfrm>
            <a:prstGeom prst="rect">
              <a:avLst/>
            </a:prstGeom>
            <a:solidFill>
              <a:srgbClr val="E1E4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682171" y="716356"/>
              <a:ext cx="41946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rgbClr val="7C8B71"/>
                  </a:solidFill>
                  <a:cs typeface="+mn-ea"/>
                  <a:sym typeface="+mn-lt"/>
                </a:rPr>
                <a:t>满洲里口岸</a:t>
              </a:r>
              <a:endParaRPr lang="zh-CN" altLang="en-US" sz="3200" dirty="0">
                <a:solidFill>
                  <a:srgbClr val="7C8B7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19" name="文本框 218"/>
          <p:cNvSpPr txBox="1"/>
          <p:nvPr/>
        </p:nvSpPr>
        <p:spPr>
          <a:xfrm>
            <a:off x="767157" y="1659789"/>
            <a:ext cx="60977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我国唯一</a:t>
            </a:r>
            <a:r>
              <a:rPr lang="en-US" altLang="zh-CN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小时通关</a:t>
            </a:r>
            <a:endParaRPr lang="en-US" altLang="zh-CN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我国唯一公</a:t>
            </a:r>
            <a:r>
              <a:rPr lang="zh-CN" altLang="en-US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铁、空一体的国际口岸</a:t>
            </a:r>
            <a:endParaRPr lang="en-US" altLang="zh-CN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我国</a:t>
            </a:r>
            <a:r>
              <a:rPr lang="zh-CN" altLang="en-US" b="1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规模最大</a:t>
            </a:r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的铁路口岸</a:t>
            </a:r>
            <a:endParaRPr lang="en-US" altLang="zh-CN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承担中俄贸易</a:t>
            </a:r>
            <a:r>
              <a:rPr lang="en-US" altLang="zh-CN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65%</a:t>
            </a:r>
            <a:r>
              <a:rPr lang="zh-CN" altLang="en-US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以上</a:t>
            </a:r>
            <a:endParaRPr lang="en-US" altLang="zh-CN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0" name="矩形 219"/>
          <p:cNvSpPr/>
          <p:nvPr/>
        </p:nvSpPr>
        <p:spPr>
          <a:xfrm>
            <a:off x="678623" y="1378857"/>
            <a:ext cx="4633116" cy="16520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47" name="组合 446"/>
          <p:cNvGrpSpPr/>
          <p:nvPr/>
        </p:nvGrpSpPr>
        <p:grpSpPr>
          <a:xfrm>
            <a:off x="670714" y="1480329"/>
            <a:ext cx="2735415" cy="3400840"/>
            <a:chOff x="284085" y="2314520"/>
            <a:chExt cx="2735415" cy="3400840"/>
          </a:xfrm>
        </p:grpSpPr>
        <p:grpSp>
          <p:nvGrpSpPr>
            <p:cNvPr id="704" name="组合 703"/>
            <p:cNvGrpSpPr/>
            <p:nvPr/>
          </p:nvGrpSpPr>
          <p:grpSpPr>
            <a:xfrm>
              <a:off x="1164257" y="2314520"/>
              <a:ext cx="1024286" cy="1024286"/>
              <a:chOff x="2543258" y="3116119"/>
              <a:chExt cx="1024286" cy="1024286"/>
            </a:xfrm>
          </p:grpSpPr>
          <p:sp>
            <p:nvSpPr>
              <p:cNvPr id="706" name="矩形 705"/>
              <p:cNvSpPr/>
              <p:nvPr/>
            </p:nvSpPr>
            <p:spPr>
              <a:xfrm>
                <a:off x="2598201" y="3171062"/>
                <a:ext cx="914400" cy="914400"/>
              </a:xfrm>
              <a:prstGeom prst="rect">
                <a:avLst/>
              </a:prstGeom>
              <a:solidFill>
                <a:srgbClr val="7C8B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7" name="矩形 706"/>
              <p:cNvSpPr/>
              <p:nvPr/>
            </p:nvSpPr>
            <p:spPr>
              <a:xfrm>
                <a:off x="2543258" y="3116119"/>
                <a:ext cx="1024286" cy="1024286"/>
              </a:xfrm>
              <a:prstGeom prst="rect">
                <a:avLst/>
              </a:prstGeom>
              <a:noFill/>
              <a:ln>
                <a:solidFill>
                  <a:srgbClr val="7C8B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708" name="组合 707"/>
              <p:cNvGrpSpPr/>
              <p:nvPr/>
            </p:nvGrpSpPr>
            <p:grpSpPr>
              <a:xfrm>
                <a:off x="2749807" y="3298062"/>
                <a:ext cx="611188" cy="660401"/>
                <a:chOff x="4041776" y="655638"/>
                <a:chExt cx="611188" cy="660401"/>
              </a:xfrm>
              <a:solidFill>
                <a:schemeClr val="bg1"/>
              </a:solidFill>
            </p:grpSpPr>
            <p:sp>
              <p:nvSpPr>
                <p:cNvPr id="709" name="Freeform 5"/>
                <p:cNvSpPr/>
                <p:nvPr/>
              </p:nvSpPr>
              <p:spPr bwMode="auto">
                <a:xfrm>
                  <a:off x="4602163" y="1050926"/>
                  <a:ext cx="14288" cy="15875"/>
                </a:xfrm>
                <a:custGeom>
                  <a:avLst/>
                  <a:gdLst>
                    <a:gd name="T0" fmla="*/ 8 w 12"/>
                    <a:gd name="T1" fmla="*/ 9 h 12"/>
                    <a:gd name="T2" fmla="*/ 0 w 12"/>
                    <a:gd name="T3" fmla="*/ 0 h 12"/>
                    <a:gd name="T4" fmla="*/ 3 w 12"/>
                    <a:gd name="T5" fmla="*/ 2 h 12"/>
                    <a:gd name="T6" fmla="*/ 12 w 12"/>
                    <a:gd name="T7" fmla="*/ 12 h 12"/>
                    <a:gd name="T8" fmla="*/ 8 w 12"/>
                    <a:gd name="T9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1"/>
                        <a:pt x="3" y="2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11" y="11"/>
                        <a:pt x="9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12" name="Freeform 6"/>
                <p:cNvSpPr/>
                <p:nvPr/>
              </p:nvSpPr>
              <p:spPr bwMode="auto">
                <a:xfrm>
                  <a:off x="4605338" y="1054101"/>
                  <a:ext cx="12700" cy="12700"/>
                </a:xfrm>
                <a:custGeom>
                  <a:avLst/>
                  <a:gdLst>
                    <a:gd name="T0" fmla="*/ 9 w 10"/>
                    <a:gd name="T1" fmla="*/ 10 h 11"/>
                    <a:gd name="T2" fmla="*/ 0 w 10"/>
                    <a:gd name="T3" fmla="*/ 0 h 11"/>
                    <a:gd name="T4" fmla="*/ 2 w 10"/>
                    <a:gd name="T5" fmla="*/ 1 h 11"/>
                    <a:gd name="T6" fmla="*/ 10 w 10"/>
                    <a:gd name="T7" fmla="*/ 11 h 11"/>
                    <a:gd name="T8" fmla="*/ 9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1"/>
                        <a:pt x="2" y="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11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13" name="Freeform 7"/>
                <p:cNvSpPr/>
                <p:nvPr/>
              </p:nvSpPr>
              <p:spPr bwMode="auto">
                <a:xfrm>
                  <a:off x="4608513" y="1054101"/>
                  <a:ext cx="9525" cy="12700"/>
                </a:xfrm>
                <a:custGeom>
                  <a:avLst/>
                  <a:gdLst>
                    <a:gd name="T0" fmla="*/ 8 w 8"/>
                    <a:gd name="T1" fmla="*/ 10 h 10"/>
                    <a:gd name="T2" fmla="*/ 0 w 8"/>
                    <a:gd name="T3" fmla="*/ 0 h 10"/>
                    <a:gd name="T4" fmla="*/ 0 w 8"/>
                    <a:gd name="T5" fmla="*/ 1 h 10"/>
                    <a:gd name="T6" fmla="*/ 8 w 8"/>
                    <a:gd name="T7" fmla="*/ 10 h 10"/>
                    <a:gd name="T8" fmla="*/ 8 w 8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14" name="Freeform 8"/>
                <p:cNvSpPr/>
                <p:nvPr/>
              </p:nvSpPr>
              <p:spPr bwMode="auto">
                <a:xfrm>
                  <a:off x="4457701" y="1179513"/>
                  <a:ext cx="11113" cy="14288"/>
                </a:xfrm>
                <a:custGeom>
                  <a:avLst/>
                  <a:gdLst>
                    <a:gd name="T0" fmla="*/ 8 w 9"/>
                    <a:gd name="T1" fmla="*/ 10 h 11"/>
                    <a:gd name="T2" fmla="*/ 0 w 9"/>
                    <a:gd name="T3" fmla="*/ 0 h 11"/>
                    <a:gd name="T4" fmla="*/ 1 w 9"/>
                    <a:gd name="T5" fmla="*/ 1 h 11"/>
                    <a:gd name="T6" fmla="*/ 9 w 9"/>
                    <a:gd name="T7" fmla="*/ 11 h 11"/>
                    <a:gd name="T8" fmla="*/ 8 w 9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1" y="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15" name="Freeform 9"/>
                <p:cNvSpPr/>
                <p:nvPr/>
              </p:nvSpPr>
              <p:spPr bwMode="auto">
                <a:xfrm>
                  <a:off x="4457701" y="1181101"/>
                  <a:ext cx="12700" cy="14288"/>
                </a:xfrm>
                <a:custGeom>
                  <a:avLst/>
                  <a:gdLst>
                    <a:gd name="T0" fmla="*/ 8 w 10"/>
                    <a:gd name="T1" fmla="*/ 10 h 11"/>
                    <a:gd name="T2" fmla="*/ 0 w 10"/>
                    <a:gd name="T3" fmla="*/ 0 h 11"/>
                    <a:gd name="T4" fmla="*/ 2 w 10"/>
                    <a:gd name="T5" fmla="*/ 2 h 11"/>
                    <a:gd name="T6" fmla="*/ 10 w 10"/>
                    <a:gd name="T7" fmla="*/ 11 h 11"/>
                    <a:gd name="T8" fmla="*/ 8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1"/>
                        <a:pt x="2" y="2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11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16" name="Freeform 10"/>
                <p:cNvSpPr/>
                <p:nvPr/>
              </p:nvSpPr>
              <p:spPr bwMode="auto">
                <a:xfrm>
                  <a:off x="4564063" y="1020763"/>
                  <a:ext cx="47625" cy="41275"/>
                </a:xfrm>
                <a:custGeom>
                  <a:avLst/>
                  <a:gdLst>
                    <a:gd name="T0" fmla="*/ 7 w 30"/>
                    <a:gd name="T1" fmla="*/ 8 h 26"/>
                    <a:gd name="T2" fmla="*/ 0 w 30"/>
                    <a:gd name="T3" fmla="*/ 0 h 26"/>
                    <a:gd name="T4" fmla="*/ 24 w 30"/>
                    <a:gd name="T5" fmla="*/ 19 h 26"/>
                    <a:gd name="T6" fmla="*/ 30 w 30"/>
                    <a:gd name="T7" fmla="*/ 26 h 26"/>
                    <a:gd name="T8" fmla="*/ 7 w 30"/>
                    <a:gd name="T9" fmla="*/ 8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" h="26">
                      <a:moveTo>
                        <a:pt x="7" y="8"/>
                      </a:moveTo>
                      <a:lnTo>
                        <a:pt x="0" y="0"/>
                      </a:lnTo>
                      <a:lnTo>
                        <a:pt x="24" y="19"/>
                      </a:lnTo>
                      <a:lnTo>
                        <a:pt x="30" y="26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17" name="Freeform 11"/>
                <p:cNvSpPr/>
                <p:nvPr/>
              </p:nvSpPr>
              <p:spPr bwMode="auto">
                <a:xfrm>
                  <a:off x="4305301" y="1219201"/>
                  <a:ext cx="36513" cy="93663"/>
                </a:xfrm>
                <a:custGeom>
                  <a:avLst/>
                  <a:gdLst>
                    <a:gd name="T0" fmla="*/ 29 w 29"/>
                    <a:gd name="T1" fmla="*/ 75 h 75"/>
                    <a:gd name="T2" fmla="*/ 21 w 29"/>
                    <a:gd name="T3" fmla="*/ 65 h 75"/>
                    <a:gd name="T4" fmla="*/ 0 w 29"/>
                    <a:gd name="T5" fmla="*/ 0 h 75"/>
                    <a:gd name="T6" fmla="*/ 8 w 29"/>
                    <a:gd name="T7" fmla="*/ 10 h 75"/>
                    <a:gd name="T8" fmla="*/ 29 w 29"/>
                    <a:gd name="T9" fmla="*/ 75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75">
                      <a:moveTo>
                        <a:pt x="29" y="75"/>
                      </a:moveTo>
                      <a:cubicBezTo>
                        <a:pt x="21" y="65"/>
                        <a:pt x="21" y="65"/>
                        <a:pt x="21" y="65"/>
                      </a:cubicBezTo>
                      <a:cubicBezTo>
                        <a:pt x="12" y="55"/>
                        <a:pt x="5" y="13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13" y="23"/>
                        <a:pt x="20" y="65"/>
                        <a:pt x="29" y="7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18" name="Freeform 12"/>
                <p:cNvSpPr/>
                <p:nvPr/>
              </p:nvSpPr>
              <p:spPr bwMode="auto">
                <a:xfrm>
                  <a:off x="4397376" y="1133476"/>
                  <a:ext cx="69850" cy="58738"/>
                </a:xfrm>
                <a:custGeom>
                  <a:avLst/>
                  <a:gdLst>
                    <a:gd name="T0" fmla="*/ 6 w 44"/>
                    <a:gd name="T1" fmla="*/ 8 h 37"/>
                    <a:gd name="T2" fmla="*/ 0 w 44"/>
                    <a:gd name="T3" fmla="*/ 0 h 37"/>
                    <a:gd name="T4" fmla="*/ 38 w 44"/>
                    <a:gd name="T5" fmla="*/ 29 h 37"/>
                    <a:gd name="T6" fmla="*/ 44 w 44"/>
                    <a:gd name="T7" fmla="*/ 37 h 37"/>
                    <a:gd name="T8" fmla="*/ 6 w 44"/>
                    <a:gd name="T9" fmla="*/ 8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4" h="37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38" y="29"/>
                      </a:lnTo>
                      <a:lnTo>
                        <a:pt x="44" y="37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19" name="Freeform 13"/>
                <p:cNvSpPr/>
                <p:nvPr/>
              </p:nvSpPr>
              <p:spPr bwMode="auto">
                <a:xfrm>
                  <a:off x="4522788" y="968376"/>
                  <a:ext cx="20638" cy="31750"/>
                </a:xfrm>
                <a:custGeom>
                  <a:avLst/>
                  <a:gdLst>
                    <a:gd name="T0" fmla="*/ 8 w 16"/>
                    <a:gd name="T1" fmla="*/ 25 h 25"/>
                    <a:gd name="T2" fmla="*/ 0 w 16"/>
                    <a:gd name="T3" fmla="*/ 15 h 25"/>
                    <a:gd name="T4" fmla="*/ 8 w 16"/>
                    <a:gd name="T5" fmla="*/ 0 h 25"/>
                    <a:gd name="T6" fmla="*/ 16 w 16"/>
                    <a:gd name="T7" fmla="*/ 9 h 25"/>
                    <a:gd name="T8" fmla="*/ 8 w 16"/>
                    <a:gd name="T9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25">
                      <a:moveTo>
                        <a:pt x="8" y="25"/>
                      </a:move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0" y="8"/>
                        <a:pt x="3" y="3"/>
                        <a:pt x="8" y="0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1" y="12"/>
                        <a:pt x="8" y="18"/>
                        <a:pt x="8" y="2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0" name="Freeform 14"/>
                <p:cNvSpPr/>
                <p:nvPr/>
              </p:nvSpPr>
              <p:spPr bwMode="auto">
                <a:xfrm>
                  <a:off x="4533901" y="966788"/>
                  <a:ext cx="12700" cy="12700"/>
                </a:xfrm>
                <a:custGeom>
                  <a:avLst/>
                  <a:gdLst>
                    <a:gd name="T0" fmla="*/ 8 w 11"/>
                    <a:gd name="T1" fmla="*/ 11 h 11"/>
                    <a:gd name="T2" fmla="*/ 0 w 11"/>
                    <a:gd name="T3" fmla="*/ 2 h 11"/>
                    <a:gd name="T4" fmla="*/ 2 w 11"/>
                    <a:gd name="T5" fmla="*/ 0 h 11"/>
                    <a:gd name="T6" fmla="*/ 11 w 11"/>
                    <a:gd name="T7" fmla="*/ 10 h 11"/>
                    <a:gd name="T8" fmla="*/ 8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"/>
                        <a:pt x="1" y="1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1" name="Freeform 15"/>
                <p:cNvSpPr/>
                <p:nvPr/>
              </p:nvSpPr>
              <p:spPr bwMode="auto">
                <a:xfrm>
                  <a:off x="4535488" y="965201"/>
                  <a:ext cx="14288" cy="12700"/>
                </a:xfrm>
                <a:custGeom>
                  <a:avLst/>
                  <a:gdLst>
                    <a:gd name="T0" fmla="*/ 9 w 11"/>
                    <a:gd name="T1" fmla="*/ 11 h 11"/>
                    <a:gd name="T2" fmla="*/ 0 w 11"/>
                    <a:gd name="T3" fmla="*/ 1 h 11"/>
                    <a:gd name="T4" fmla="*/ 3 w 11"/>
                    <a:gd name="T5" fmla="*/ 0 h 11"/>
                    <a:gd name="T6" fmla="*/ 11 w 11"/>
                    <a:gd name="T7" fmla="*/ 10 h 11"/>
                    <a:gd name="T8" fmla="*/ 9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1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1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2" name="Freeform 16"/>
                <p:cNvSpPr/>
                <p:nvPr/>
              </p:nvSpPr>
              <p:spPr bwMode="auto">
                <a:xfrm>
                  <a:off x="4538663" y="965201"/>
                  <a:ext cx="12700" cy="12700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2 w 10"/>
                    <a:gd name="T5" fmla="*/ 0 h 10"/>
                    <a:gd name="T6" fmla="*/ 10 w 10"/>
                    <a:gd name="T7" fmla="*/ 10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3" name="Freeform 17"/>
                <p:cNvSpPr/>
                <p:nvPr/>
              </p:nvSpPr>
              <p:spPr bwMode="auto">
                <a:xfrm>
                  <a:off x="4541838" y="965201"/>
                  <a:ext cx="14288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2 w 11"/>
                    <a:gd name="T5" fmla="*/ 0 h 10"/>
                    <a:gd name="T6" fmla="*/ 2 w 11"/>
                    <a:gd name="T7" fmla="*/ 0 h 10"/>
                    <a:gd name="T8" fmla="*/ 11 w 11"/>
                    <a:gd name="T9" fmla="*/ 10 h 10"/>
                    <a:gd name="T10" fmla="*/ 10 w 11"/>
                    <a:gd name="T11" fmla="*/ 10 h 10"/>
                    <a:gd name="T12" fmla="*/ 8 w 11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1" y="10"/>
                        <a:pt x="10" y="10"/>
                        <a:pt x="10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4" name="Freeform 18"/>
                <p:cNvSpPr/>
                <p:nvPr/>
              </p:nvSpPr>
              <p:spPr bwMode="auto">
                <a:xfrm>
                  <a:off x="4545013" y="965201"/>
                  <a:ext cx="14288" cy="12700"/>
                </a:xfrm>
                <a:custGeom>
                  <a:avLst/>
                  <a:gdLst>
                    <a:gd name="T0" fmla="*/ 9 w 12"/>
                    <a:gd name="T1" fmla="*/ 10 h 10"/>
                    <a:gd name="T2" fmla="*/ 0 w 12"/>
                    <a:gd name="T3" fmla="*/ 0 h 10"/>
                    <a:gd name="T4" fmla="*/ 3 w 12"/>
                    <a:gd name="T5" fmla="*/ 0 h 10"/>
                    <a:gd name="T6" fmla="*/ 12 w 12"/>
                    <a:gd name="T7" fmla="*/ 10 h 10"/>
                    <a:gd name="T8" fmla="*/ 9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5" name="Freeform 19"/>
                <p:cNvSpPr/>
                <p:nvPr/>
              </p:nvSpPr>
              <p:spPr bwMode="auto">
                <a:xfrm>
                  <a:off x="4548188" y="965201"/>
                  <a:ext cx="15875" cy="12700"/>
                </a:xfrm>
                <a:custGeom>
                  <a:avLst/>
                  <a:gdLst>
                    <a:gd name="T0" fmla="*/ 9 w 13"/>
                    <a:gd name="T1" fmla="*/ 10 h 11"/>
                    <a:gd name="T2" fmla="*/ 0 w 13"/>
                    <a:gd name="T3" fmla="*/ 0 h 11"/>
                    <a:gd name="T4" fmla="*/ 5 w 13"/>
                    <a:gd name="T5" fmla="*/ 2 h 11"/>
                    <a:gd name="T6" fmla="*/ 13 w 13"/>
                    <a:gd name="T7" fmla="*/ 11 h 11"/>
                    <a:gd name="T8" fmla="*/ 9 w 13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1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3" y="1"/>
                        <a:pt x="5" y="2"/>
                      </a:cubicBezTo>
                      <a:cubicBezTo>
                        <a:pt x="13" y="11"/>
                        <a:pt x="13" y="11"/>
                        <a:pt x="13" y="11"/>
                      </a:cubicBezTo>
                      <a:cubicBezTo>
                        <a:pt x="12" y="11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6" name="Freeform 20"/>
                <p:cNvSpPr/>
                <p:nvPr/>
              </p:nvSpPr>
              <p:spPr bwMode="auto">
                <a:xfrm>
                  <a:off x="4554538" y="966788"/>
                  <a:ext cx="14288" cy="15875"/>
                </a:xfrm>
                <a:custGeom>
                  <a:avLst/>
                  <a:gdLst>
                    <a:gd name="T0" fmla="*/ 8 w 11"/>
                    <a:gd name="T1" fmla="*/ 9 h 12"/>
                    <a:gd name="T2" fmla="*/ 0 w 11"/>
                    <a:gd name="T3" fmla="*/ 0 h 12"/>
                    <a:gd name="T4" fmla="*/ 3 w 11"/>
                    <a:gd name="T5" fmla="*/ 2 h 12"/>
                    <a:gd name="T6" fmla="*/ 11 w 11"/>
                    <a:gd name="T7" fmla="*/ 12 h 12"/>
                    <a:gd name="T8" fmla="*/ 8 w 11"/>
                    <a:gd name="T9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2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1"/>
                        <a:pt x="3" y="2"/>
                      </a:cubicBezTo>
                      <a:cubicBezTo>
                        <a:pt x="11" y="12"/>
                        <a:pt x="11" y="12"/>
                        <a:pt x="11" y="12"/>
                      </a:cubicBezTo>
                      <a:cubicBezTo>
                        <a:pt x="10" y="11"/>
                        <a:pt x="9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7" name="Freeform 21"/>
                <p:cNvSpPr/>
                <p:nvPr/>
              </p:nvSpPr>
              <p:spPr bwMode="auto">
                <a:xfrm>
                  <a:off x="4557713" y="969963"/>
                  <a:ext cx="12700" cy="14288"/>
                </a:xfrm>
                <a:custGeom>
                  <a:avLst/>
                  <a:gdLst>
                    <a:gd name="T0" fmla="*/ 8 w 10"/>
                    <a:gd name="T1" fmla="*/ 10 h 11"/>
                    <a:gd name="T2" fmla="*/ 0 w 10"/>
                    <a:gd name="T3" fmla="*/ 0 h 11"/>
                    <a:gd name="T4" fmla="*/ 2 w 10"/>
                    <a:gd name="T5" fmla="*/ 2 h 11"/>
                    <a:gd name="T6" fmla="*/ 10 w 10"/>
                    <a:gd name="T7" fmla="*/ 11 h 11"/>
                    <a:gd name="T8" fmla="*/ 8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1"/>
                        <a:pt x="2" y="2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11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8" name="Freeform 22"/>
                <p:cNvSpPr/>
                <p:nvPr/>
              </p:nvSpPr>
              <p:spPr bwMode="auto">
                <a:xfrm>
                  <a:off x="4491038" y="960438"/>
                  <a:ext cx="42863" cy="39688"/>
                </a:xfrm>
                <a:custGeom>
                  <a:avLst/>
                  <a:gdLst>
                    <a:gd name="T0" fmla="*/ 6 w 27"/>
                    <a:gd name="T1" fmla="*/ 8 h 25"/>
                    <a:gd name="T2" fmla="*/ 0 w 27"/>
                    <a:gd name="T3" fmla="*/ 0 h 25"/>
                    <a:gd name="T4" fmla="*/ 20 w 27"/>
                    <a:gd name="T5" fmla="*/ 17 h 25"/>
                    <a:gd name="T6" fmla="*/ 27 w 27"/>
                    <a:gd name="T7" fmla="*/ 25 h 25"/>
                    <a:gd name="T8" fmla="*/ 6 w 27"/>
                    <a:gd name="T9" fmla="*/ 8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25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20" y="17"/>
                      </a:lnTo>
                      <a:lnTo>
                        <a:pt x="27" y="25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29" name="Freeform 23"/>
                <p:cNvSpPr/>
                <p:nvPr/>
              </p:nvSpPr>
              <p:spPr bwMode="auto">
                <a:xfrm>
                  <a:off x="4227513" y="1133476"/>
                  <a:ext cx="71438" cy="58738"/>
                </a:xfrm>
                <a:custGeom>
                  <a:avLst/>
                  <a:gdLst>
                    <a:gd name="T0" fmla="*/ 6 w 45"/>
                    <a:gd name="T1" fmla="*/ 37 h 37"/>
                    <a:gd name="T2" fmla="*/ 0 w 45"/>
                    <a:gd name="T3" fmla="*/ 29 h 37"/>
                    <a:gd name="T4" fmla="*/ 38 w 45"/>
                    <a:gd name="T5" fmla="*/ 0 h 37"/>
                    <a:gd name="T6" fmla="*/ 45 w 45"/>
                    <a:gd name="T7" fmla="*/ 8 h 37"/>
                    <a:gd name="T8" fmla="*/ 6 w 45"/>
                    <a:gd name="T9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37">
                      <a:moveTo>
                        <a:pt x="6" y="37"/>
                      </a:moveTo>
                      <a:lnTo>
                        <a:pt x="0" y="29"/>
                      </a:lnTo>
                      <a:lnTo>
                        <a:pt x="38" y="0"/>
                      </a:lnTo>
                      <a:lnTo>
                        <a:pt x="45" y="8"/>
                      </a:lnTo>
                      <a:lnTo>
                        <a:pt x="6" y="3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30" name="Freeform 24"/>
                <p:cNvSpPr/>
                <p:nvPr/>
              </p:nvSpPr>
              <p:spPr bwMode="auto">
                <a:xfrm>
                  <a:off x="4216401" y="1179513"/>
                  <a:ext cx="20638" cy="44450"/>
                </a:xfrm>
                <a:custGeom>
                  <a:avLst/>
                  <a:gdLst>
                    <a:gd name="T0" fmla="*/ 14 w 17"/>
                    <a:gd name="T1" fmla="*/ 36 h 36"/>
                    <a:gd name="T2" fmla="*/ 6 w 17"/>
                    <a:gd name="T3" fmla="*/ 26 h 36"/>
                    <a:gd name="T4" fmla="*/ 2 w 17"/>
                    <a:gd name="T5" fmla="*/ 20 h 36"/>
                    <a:gd name="T6" fmla="*/ 9 w 17"/>
                    <a:gd name="T7" fmla="*/ 0 h 36"/>
                    <a:gd name="T8" fmla="*/ 17 w 17"/>
                    <a:gd name="T9" fmla="*/ 10 h 36"/>
                    <a:gd name="T10" fmla="*/ 11 w 17"/>
                    <a:gd name="T11" fmla="*/ 30 h 36"/>
                    <a:gd name="T12" fmla="*/ 14 w 17"/>
                    <a:gd name="T13" fmla="*/ 3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36">
                      <a:moveTo>
                        <a:pt x="14" y="36"/>
                      </a:moveTo>
                      <a:cubicBezTo>
                        <a:pt x="6" y="26"/>
                        <a:pt x="6" y="26"/>
                        <a:pt x="6" y="26"/>
                      </a:cubicBezTo>
                      <a:cubicBezTo>
                        <a:pt x="4" y="24"/>
                        <a:pt x="3" y="22"/>
                        <a:pt x="2" y="20"/>
                      </a:cubicBezTo>
                      <a:cubicBezTo>
                        <a:pt x="0" y="13"/>
                        <a:pt x="3" y="5"/>
                        <a:pt x="9" y="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1" y="14"/>
                        <a:pt x="8" y="22"/>
                        <a:pt x="11" y="30"/>
                      </a:cubicBezTo>
                      <a:cubicBezTo>
                        <a:pt x="11" y="32"/>
                        <a:pt x="13" y="34"/>
                        <a:pt x="14" y="3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31" name="Freeform 25"/>
                <p:cNvSpPr/>
                <p:nvPr/>
              </p:nvSpPr>
              <p:spPr bwMode="auto">
                <a:xfrm>
                  <a:off x="4287838" y="1125538"/>
                  <a:ext cx="11113" cy="20638"/>
                </a:xfrm>
                <a:custGeom>
                  <a:avLst/>
                  <a:gdLst>
                    <a:gd name="T0" fmla="*/ 8 w 8"/>
                    <a:gd name="T1" fmla="*/ 17 h 17"/>
                    <a:gd name="T2" fmla="*/ 0 w 8"/>
                    <a:gd name="T3" fmla="*/ 7 h 17"/>
                    <a:gd name="T4" fmla="*/ 0 w 8"/>
                    <a:gd name="T5" fmla="*/ 0 h 17"/>
                    <a:gd name="T6" fmla="*/ 8 w 8"/>
                    <a:gd name="T7" fmla="*/ 10 h 17"/>
                    <a:gd name="T8" fmla="*/ 8 w 8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17">
                      <a:moveTo>
                        <a:pt x="8" y="17"/>
                      </a:move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0" y="3"/>
                        <a:pt x="0" y="0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0"/>
                        <a:pt x="8" y="13"/>
                        <a:pt x="8" y="1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32" name="Freeform 26"/>
                <p:cNvSpPr/>
                <p:nvPr/>
              </p:nvSpPr>
              <p:spPr bwMode="auto">
                <a:xfrm>
                  <a:off x="4448176" y="911226"/>
                  <a:ext cx="20638" cy="28575"/>
                </a:xfrm>
                <a:custGeom>
                  <a:avLst/>
                  <a:gdLst>
                    <a:gd name="T0" fmla="*/ 9 w 17"/>
                    <a:gd name="T1" fmla="*/ 23 h 23"/>
                    <a:gd name="T2" fmla="*/ 0 w 17"/>
                    <a:gd name="T3" fmla="*/ 13 h 23"/>
                    <a:gd name="T4" fmla="*/ 8 w 17"/>
                    <a:gd name="T5" fmla="*/ 0 h 23"/>
                    <a:gd name="T6" fmla="*/ 17 w 17"/>
                    <a:gd name="T7" fmla="*/ 9 h 23"/>
                    <a:gd name="T8" fmla="*/ 9 w 17"/>
                    <a:gd name="T9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23">
                      <a:moveTo>
                        <a:pt x="9" y="23"/>
                      </a:move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1" y="8"/>
                        <a:pt x="4" y="3"/>
                        <a:pt x="8" y="0"/>
                      </a:cubicBezTo>
                      <a:cubicBezTo>
                        <a:pt x="17" y="9"/>
                        <a:pt x="17" y="9"/>
                        <a:pt x="17" y="9"/>
                      </a:cubicBezTo>
                      <a:cubicBezTo>
                        <a:pt x="12" y="12"/>
                        <a:pt x="9" y="17"/>
                        <a:pt x="9" y="2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33" name="Freeform 27"/>
                <p:cNvSpPr/>
                <p:nvPr/>
              </p:nvSpPr>
              <p:spPr bwMode="auto">
                <a:xfrm>
                  <a:off x="4457701" y="908051"/>
                  <a:ext cx="14288" cy="14288"/>
                </a:xfrm>
                <a:custGeom>
                  <a:avLst/>
                  <a:gdLst>
                    <a:gd name="T0" fmla="*/ 9 w 11"/>
                    <a:gd name="T1" fmla="*/ 11 h 11"/>
                    <a:gd name="T2" fmla="*/ 0 w 11"/>
                    <a:gd name="T3" fmla="*/ 2 h 11"/>
                    <a:gd name="T4" fmla="*/ 3 w 11"/>
                    <a:gd name="T5" fmla="*/ 0 h 11"/>
                    <a:gd name="T6" fmla="*/ 11 w 11"/>
                    <a:gd name="T7" fmla="*/ 10 h 11"/>
                    <a:gd name="T8" fmla="*/ 9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9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1"/>
                        <a:pt x="2" y="1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1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34" name="Freeform 28"/>
                <p:cNvSpPr/>
                <p:nvPr/>
              </p:nvSpPr>
              <p:spPr bwMode="auto">
                <a:xfrm>
                  <a:off x="4462463" y="908051"/>
                  <a:ext cx="12700" cy="12700"/>
                </a:xfrm>
                <a:custGeom>
                  <a:avLst/>
                  <a:gdLst>
                    <a:gd name="T0" fmla="*/ 8 w 11"/>
                    <a:gd name="T1" fmla="*/ 11 h 11"/>
                    <a:gd name="T2" fmla="*/ 0 w 11"/>
                    <a:gd name="T3" fmla="*/ 1 h 11"/>
                    <a:gd name="T4" fmla="*/ 2 w 11"/>
                    <a:gd name="T5" fmla="*/ 0 h 11"/>
                    <a:gd name="T6" fmla="*/ 11 w 11"/>
                    <a:gd name="T7" fmla="*/ 10 h 11"/>
                    <a:gd name="T8" fmla="*/ 8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35" name="Freeform 29"/>
                <p:cNvSpPr/>
                <p:nvPr/>
              </p:nvSpPr>
              <p:spPr bwMode="auto">
                <a:xfrm>
                  <a:off x="4464051" y="908051"/>
                  <a:ext cx="14288" cy="11113"/>
                </a:xfrm>
                <a:custGeom>
                  <a:avLst/>
                  <a:gdLst>
                    <a:gd name="T0" fmla="*/ 9 w 11"/>
                    <a:gd name="T1" fmla="*/ 10 h 10"/>
                    <a:gd name="T2" fmla="*/ 0 w 11"/>
                    <a:gd name="T3" fmla="*/ 0 h 10"/>
                    <a:gd name="T4" fmla="*/ 3 w 11"/>
                    <a:gd name="T5" fmla="*/ 0 h 10"/>
                    <a:gd name="T6" fmla="*/ 11 w 11"/>
                    <a:gd name="T7" fmla="*/ 10 h 10"/>
                    <a:gd name="T8" fmla="*/ 9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68" name="Freeform 30"/>
                <p:cNvSpPr/>
                <p:nvPr/>
              </p:nvSpPr>
              <p:spPr bwMode="auto">
                <a:xfrm>
                  <a:off x="4468813" y="908051"/>
                  <a:ext cx="11113" cy="11113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2 w 10"/>
                    <a:gd name="T5" fmla="*/ 0 h 10"/>
                    <a:gd name="T6" fmla="*/ 2 w 10"/>
                    <a:gd name="T7" fmla="*/ 0 h 10"/>
                    <a:gd name="T8" fmla="*/ 10 w 10"/>
                    <a:gd name="T9" fmla="*/ 10 h 10"/>
                    <a:gd name="T10" fmla="*/ 10 w 10"/>
                    <a:gd name="T11" fmla="*/ 10 h 10"/>
                    <a:gd name="T12" fmla="*/ 8 w 10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69" name="Freeform 31"/>
                <p:cNvSpPr/>
                <p:nvPr/>
              </p:nvSpPr>
              <p:spPr bwMode="auto">
                <a:xfrm>
                  <a:off x="4470401" y="908051"/>
                  <a:ext cx="14288" cy="11113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3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0" name="Freeform 32"/>
                <p:cNvSpPr/>
                <p:nvPr/>
              </p:nvSpPr>
              <p:spPr bwMode="auto">
                <a:xfrm>
                  <a:off x="4475163" y="908051"/>
                  <a:ext cx="15875" cy="14288"/>
                </a:xfrm>
                <a:custGeom>
                  <a:avLst/>
                  <a:gdLst>
                    <a:gd name="T0" fmla="*/ 8 w 13"/>
                    <a:gd name="T1" fmla="*/ 10 h 12"/>
                    <a:gd name="T2" fmla="*/ 0 w 13"/>
                    <a:gd name="T3" fmla="*/ 0 h 12"/>
                    <a:gd name="T4" fmla="*/ 5 w 13"/>
                    <a:gd name="T5" fmla="*/ 2 h 12"/>
                    <a:gd name="T6" fmla="*/ 13 w 13"/>
                    <a:gd name="T7" fmla="*/ 12 h 12"/>
                    <a:gd name="T8" fmla="*/ 8 w 13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3" y="1"/>
                        <a:pt x="5" y="2"/>
                      </a:cubicBezTo>
                      <a:cubicBezTo>
                        <a:pt x="13" y="12"/>
                        <a:pt x="13" y="12"/>
                        <a:pt x="13" y="12"/>
                      </a:cubicBezTo>
                      <a:cubicBezTo>
                        <a:pt x="11" y="11"/>
                        <a:pt x="10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1" name="Freeform 33"/>
                <p:cNvSpPr/>
                <p:nvPr/>
              </p:nvSpPr>
              <p:spPr bwMode="auto">
                <a:xfrm>
                  <a:off x="4479926" y="909638"/>
                  <a:ext cx="14288" cy="15875"/>
                </a:xfrm>
                <a:custGeom>
                  <a:avLst/>
                  <a:gdLst>
                    <a:gd name="T0" fmla="*/ 8 w 11"/>
                    <a:gd name="T1" fmla="*/ 10 h 12"/>
                    <a:gd name="T2" fmla="*/ 0 w 11"/>
                    <a:gd name="T3" fmla="*/ 0 h 12"/>
                    <a:gd name="T4" fmla="*/ 3 w 11"/>
                    <a:gd name="T5" fmla="*/ 2 h 12"/>
                    <a:gd name="T6" fmla="*/ 11 w 11"/>
                    <a:gd name="T7" fmla="*/ 12 h 12"/>
                    <a:gd name="T8" fmla="*/ 8 w 11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1"/>
                        <a:pt x="3" y="2"/>
                      </a:cubicBezTo>
                      <a:cubicBezTo>
                        <a:pt x="11" y="12"/>
                        <a:pt x="11" y="12"/>
                        <a:pt x="11" y="12"/>
                      </a:cubicBezTo>
                      <a:cubicBezTo>
                        <a:pt x="10" y="11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2" name="Freeform 34"/>
                <p:cNvSpPr/>
                <p:nvPr/>
              </p:nvSpPr>
              <p:spPr bwMode="auto">
                <a:xfrm>
                  <a:off x="4484688" y="912813"/>
                  <a:ext cx="12700" cy="14288"/>
                </a:xfrm>
                <a:custGeom>
                  <a:avLst/>
                  <a:gdLst>
                    <a:gd name="T0" fmla="*/ 8 w 10"/>
                    <a:gd name="T1" fmla="*/ 10 h 12"/>
                    <a:gd name="T2" fmla="*/ 0 w 10"/>
                    <a:gd name="T3" fmla="*/ 0 h 12"/>
                    <a:gd name="T4" fmla="*/ 1 w 10"/>
                    <a:gd name="T5" fmla="*/ 2 h 12"/>
                    <a:gd name="T6" fmla="*/ 10 w 10"/>
                    <a:gd name="T7" fmla="*/ 12 h 12"/>
                    <a:gd name="T8" fmla="*/ 8 w 10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1"/>
                        <a:pt x="1" y="2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9" y="11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3" name="Freeform 35"/>
                <p:cNvSpPr/>
                <p:nvPr/>
              </p:nvSpPr>
              <p:spPr bwMode="auto">
                <a:xfrm>
                  <a:off x="4286251" y="1047751"/>
                  <a:ext cx="12700" cy="88900"/>
                </a:xfrm>
                <a:custGeom>
                  <a:avLst/>
                  <a:gdLst>
                    <a:gd name="T0" fmla="*/ 8 w 8"/>
                    <a:gd name="T1" fmla="*/ 56 h 56"/>
                    <a:gd name="T2" fmla="*/ 1 w 8"/>
                    <a:gd name="T3" fmla="*/ 49 h 56"/>
                    <a:gd name="T4" fmla="*/ 0 w 8"/>
                    <a:gd name="T5" fmla="*/ 0 h 56"/>
                    <a:gd name="T6" fmla="*/ 8 w 8"/>
                    <a:gd name="T7" fmla="*/ 8 h 56"/>
                    <a:gd name="T8" fmla="*/ 8 w 8"/>
                    <a:gd name="T9" fmla="*/ 56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56">
                      <a:moveTo>
                        <a:pt x="8" y="56"/>
                      </a:moveTo>
                      <a:lnTo>
                        <a:pt x="1" y="49"/>
                      </a:lnTo>
                      <a:lnTo>
                        <a:pt x="0" y="0"/>
                      </a:lnTo>
                      <a:lnTo>
                        <a:pt x="8" y="8"/>
                      </a:lnTo>
                      <a:lnTo>
                        <a:pt x="8" y="5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4" name="Freeform 36"/>
                <p:cNvSpPr/>
                <p:nvPr/>
              </p:nvSpPr>
              <p:spPr bwMode="auto">
                <a:xfrm>
                  <a:off x="4403726" y="892176"/>
                  <a:ext cx="55563" cy="47625"/>
                </a:xfrm>
                <a:custGeom>
                  <a:avLst/>
                  <a:gdLst>
                    <a:gd name="T0" fmla="*/ 7 w 35"/>
                    <a:gd name="T1" fmla="*/ 7 h 30"/>
                    <a:gd name="T2" fmla="*/ 0 w 35"/>
                    <a:gd name="T3" fmla="*/ 0 h 30"/>
                    <a:gd name="T4" fmla="*/ 28 w 35"/>
                    <a:gd name="T5" fmla="*/ 22 h 30"/>
                    <a:gd name="T6" fmla="*/ 35 w 35"/>
                    <a:gd name="T7" fmla="*/ 30 h 30"/>
                    <a:gd name="T8" fmla="*/ 7 w 35"/>
                    <a:gd name="T9" fmla="*/ 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" h="30">
                      <a:moveTo>
                        <a:pt x="7" y="7"/>
                      </a:moveTo>
                      <a:lnTo>
                        <a:pt x="0" y="0"/>
                      </a:lnTo>
                      <a:lnTo>
                        <a:pt x="28" y="22"/>
                      </a:lnTo>
                      <a:lnTo>
                        <a:pt x="35" y="30"/>
                      </a:lnTo>
                      <a:lnTo>
                        <a:pt x="7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5" name="Freeform 37"/>
                <p:cNvSpPr/>
                <p:nvPr/>
              </p:nvSpPr>
              <p:spPr bwMode="auto">
                <a:xfrm>
                  <a:off x="4041776" y="1106488"/>
                  <a:ext cx="17463" cy="39688"/>
                </a:xfrm>
                <a:custGeom>
                  <a:avLst/>
                  <a:gdLst>
                    <a:gd name="T0" fmla="*/ 14 w 14"/>
                    <a:gd name="T1" fmla="*/ 32 h 32"/>
                    <a:gd name="T2" fmla="*/ 5 w 14"/>
                    <a:gd name="T3" fmla="*/ 22 h 32"/>
                    <a:gd name="T4" fmla="*/ 3 w 14"/>
                    <a:gd name="T5" fmla="*/ 18 h 32"/>
                    <a:gd name="T6" fmla="*/ 5 w 14"/>
                    <a:gd name="T7" fmla="*/ 0 h 32"/>
                    <a:gd name="T8" fmla="*/ 13 w 14"/>
                    <a:gd name="T9" fmla="*/ 9 h 32"/>
                    <a:gd name="T10" fmla="*/ 11 w 14"/>
                    <a:gd name="T11" fmla="*/ 28 h 32"/>
                    <a:gd name="T12" fmla="*/ 14 w 14"/>
                    <a:gd name="T13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32">
                      <a:moveTo>
                        <a:pt x="14" y="32"/>
                      </a:moveTo>
                      <a:cubicBezTo>
                        <a:pt x="5" y="22"/>
                        <a:pt x="5" y="22"/>
                        <a:pt x="5" y="22"/>
                      </a:cubicBezTo>
                      <a:cubicBezTo>
                        <a:pt x="4" y="21"/>
                        <a:pt x="3" y="19"/>
                        <a:pt x="3" y="18"/>
                      </a:cubicBezTo>
                      <a:cubicBezTo>
                        <a:pt x="0" y="12"/>
                        <a:pt x="1" y="5"/>
                        <a:pt x="5" y="0"/>
                      </a:cubicBezTo>
                      <a:cubicBezTo>
                        <a:pt x="13" y="9"/>
                        <a:pt x="13" y="9"/>
                        <a:pt x="13" y="9"/>
                      </a:cubicBezTo>
                      <a:cubicBezTo>
                        <a:pt x="9" y="15"/>
                        <a:pt x="8" y="22"/>
                        <a:pt x="11" y="28"/>
                      </a:cubicBezTo>
                      <a:cubicBezTo>
                        <a:pt x="12" y="29"/>
                        <a:pt x="13" y="31"/>
                        <a:pt x="14" y="3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6" name="Freeform 38"/>
                <p:cNvSpPr/>
                <p:nvPr/>
              </p:nvSpPr>
              <p:spPr bwMode="auto">
                <a:xfrm>
                  <a:off x="4241801" y="892176"/>
                  <a:ext cx="55563" cy="47625"/>
                </a:xfrm>
                <a:custGeom>
                  <a:avLst/>
                  <a:gdLst>
                    <a:gd name="T0" fmla="*/ 6 w 35"/>
                    <a:gd name="T1" fmla="*/ 30 h 30"/>
                    <a:gd name="T2" fmla="*/ 0 w 35"/>
                    <a:gd name="T3" fmla="*/ 22 h 30"/>
                    <a:gd name="T4" fmla="*/ 28 w 35"/>
                    <a:gd name="T5" fmla="*/ 0 h 30"/>
                    <a:gd name="T6" fmla="*/ 35 w 35"/>
                    <a:gd name="T7" fmla="*/ 7 h 30"/>
                    <a:gd name="T8" fmla="*/ 6 w 35"/>
                    <a:gd name="T9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" h="30">
                      <a:moveTo>
                        <a:pt x="6" y="30"/>
                      </a:moveTo>
                      <a:lnTo>
                        <a:pt x="0" y="22"/>
                      </a:lnTo>
                      <a:lnTo>
                        <a:pt x="28" y="0"/>
                      </a:lnTo>
                      <a:lnTo>
                        <a:pt x="35" y="7"/>
                      </a:lnTo>
                      <a:lnTo>
                        <a:pt x="6" y="3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7" name="Freeform 39"/>
                <p:cNvSpPr/>
                <p:nvPr/>
              </p:nvSpPr>
              <p:spPr bwMode="auto">
                <a:xfrm>
                  <a:off x="4165601" y="960438"/>
                  <a:ext cx="44450" cy="38100"/>
                </a:xfrm>
                <a:custGeom>
                  <a:avLst/>
                  <a:gdLst>
                    <a:gd name="T0" fmla="*/ 7 w 28"/>
                    <a:gd name="T1" fmla="*/ 24 h 24"/>
                    <a:gd name="T2" fmla="*/ 0 w 28"/>
                    <a:gd name="T3" fmla="*/ 16 h 24"/>
                    <a:gd name="T4" fmla="*/ 21 w 28"/>
                    <a:gd name="T5" fmla="*/ 0 h 24"/>
                    <a:gd name="T6" fmla="*/ 28 w 28"/>
                    <a:gd name="T7" fmla="*/ 8 h 24"/>
                    <a:gd name="T8" fmla="*/ 7 w 28"/>
                    <a:gd name="T9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24">
                      <a:moveTo>
                        <a:pt x="7" y="24"/>
                      </a:moveTo>
                      <a:lnTo>
                        <a:pt x="0" y="16"/>
                      </a:lnTo>
                      <a:lnTo>
                        <a:pt x="21" y="0"/>
                      </a:lnTo>
                      <a:lnTo>
                        <a:pt x="28" y="8"/>
                      </a:lnTo>
                      <a:lnTo>
                        <a:pt x="7" y="2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8" name="Freeform 40"/>
                <p:cNvSpPr/>
                <p:nvPr/>
              </p:nvSpPr>
              <p:spPr bwMode="auto">
                <a:xfrm>
                  <a:off x="4048126" y="1057276"/>
                  <a:ext cx="39688" cy="60325"/>
                </a:xfrm>
                <a:custGeom>
                  <a:avLst/>
                  <a:gdLst>
                    <a:gd name="T0" fmla="*/ 6 w 25"/>
                    <a:gd name="T1" fmla="*/ 38 h 38"/>
                    <a:gd name="T2" fmla="*/ 0 w 25"/>
                    <a:gd name="T3" fmla="*/ 31 h 38"/>
                    <a:gd name="T4" fmla="*/ 18 w 25"/>
                    <a:gd name="T5" fmla="*/ 0 h 38"/>
                    <a:gd name="T6" fmla="*/ 25 w 25"/>
                    <a:gd name="T7" fmla="*/ 8 h 38"/>
                    <a:gd name="T8" fmla="*/ 6 w 25"/>
                    <a:gd name="T9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38">
                      <a:moveTo>
                        <a:pt x="6" y="38"/>
                      </a:moveTo>
                      <a:lnTo>
                        <a:pt x="0" y="31"/>
                      </a:lnTo>
                      <a:lnTo>
                        <a:pt x="18" y="0"/>
                      </a:lnTo>
                      <a:lnTo>
                        <a:pt x="25" y="8"/>
                      </a:lnTo>
                      <a:lnTo>
                        <a:pt x="6" y="3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79" name="Freeform 41"/>
                <p:cNvSpPr/>
                <p:nvPr/>
              </p:nvSpPr>
              <p:spPr bwMode="auto">
                <a:xfrm>
                  <a:off x="4086226" y="1020763"/>
                  <a:ext cx="47625" cy="41275"/>
                </a:xfrm>
                <a:custGeom>
                  <a:avLst/>
                  <a:gdLst>
                    <a:gd name="T0" fmla="*/ 6 w 30"/>
                    <a:gd name="T1" fmla="*/ 26 h 26"/>
                    <a:gd name="T2" fmla="*/ 0 w 30"/>
                    <a:gd name="T3" fmla="*/ 19 h 26"/>
                    <a:gd name="T4" fmla="*/ 23 w 30"/>
                    <a:gd name="T5" fmla="*/ 0 h 26"/>
                    <a:gd name="T6" fmla="*/ 30 w 30"/>
                    <a:gd name="T7" fmla="*/ 8 h 26"/>
                    <a:gd name="T8" fmla="*/ 6 w 30"/>
                    <a:gd name="T9" fmla="*/ 2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" h="26">
                      <a:moveTo>
                        <a:pt x="6" y="26"/>
                      </a:moveTo>
                      <a:lnTo>
                        <a:pt x="0" y="19"/>
                      </a:lnTo>
                      <a:lnTo>
                        <a:pt x="23" y="0"/>
                      </a:lnTo>
                      <a:lnTo>
                        <a:pt x="30" y="8"/>
                      </a:lnTo>
                      <a:lnTo>
                        <a:pt x="6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80" name="Freeform 42"/>
                <p:cNvSpPr/>
                <p:nvPr/>
              </p:nvSpPr>
              <p:spPr bwMode="auto">
                <a:xfrm>
                  <a:off x="4076701" y="1050926"/>
                  <a:ext cx="15875" cy="19050"/>
                </a:xfrm>
                <a:custGeom>
                  <a:avLst/>
                  <a:gdLst>
                    <a:gd name="T0" fmla="*/ 9 w 13"/>
                    <a:gd name="T1" fmla="*/ 15 h 15"/>
                    <a:gd name="T2" fmla="*/ 0 w 13"/>
                    <a:gd name="T3" fmla="*/ 5 h 15"/>
                    <a:gd name="T4" fmla="*/ 2 w 13"/>
                    <a:gd name="T5" fmla="*/ 4 h 15"/>
                    <a:gd name="T6" fmla="*/ 5 w 13"/>
                    <a:gd name="T7" fmla="*/ 0 h 15"/>
                    <a:gd name="T8" fmla="*/ 13 w 13"/>
                    <a:gd name="T9" fmla="*/ 10 h 15"/>
                    <a:gd name="T10" fmla="*/ 10 w 13"/>
                    <a:gd name="T11" fmla="*/ 13 h 15"/>
                    <a:gd name="T12" fmla="*/ 9 w 13"/>
                    <a:gd name="T13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5">
                      <a:moveTo>
                        <a:pt x="9" y="15"/>
                      </a:move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1" y="5"/>
                        <a:pt x="1" y="4"/>
                        <a:pt x="2" y="4"/>
                      </a:cubicBezTo>
                      <a:cubicBezTo>
                        <a:pt x="3" y="2"/>
                        <a:pt x="4" y="1"/>
                        <a:pt x="5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2" y="11"/>
                        <a:pt x="11" y="12"/>
                        <a:pt x="10" y="13"/>
                      </a:cubicBezTo>
                      <a:cubicBezTo>
                        <a:pt x="9" y="14"/>
                        <a:pt x="9" y="14"/>
                        <a:pt x="9" y="1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81" name="Freeform 43"/>
                <p:cNvSpPr/>
                <p:nvPr/>
              </p:nvSpPr>
              <p:spPr bwMode="auto">
                <a:xfrm>
                  <a:off x="4083051" y="1050926"/>
                  <a:ext cx="12700" cy="12700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2 w 10"/>
                    <a:gd name="T5" fmla="*/ 0 h 10"/>
                    <a:gd name="T6" fmla="*/ 10 w 10"/>
                    <a:gd name="T7" fmla="*/ 9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82" name="Freeform 44"/>
                <p:cNvSpPr/>
                <p:nvPr/>
              </p:nvSpPr>
              <p:spPr bwMode="auto">
                <a:xfrm>
                  <a:off x="4198938" y="928688"/>
                  <a:ext cx="11113" cy="44450"/>
                </a:xfrm>
                <a:custGeom>
                  <a:avLst/>
                  <a:gdLst>
                    <a:gd name="T0" fmla="*/ 7 w 7"/>
                    <a:gd name="T1" fmla="*/ 28 h 28"/>
                    <a:gd name="T2" fmla="*/ 0 w 7"/>
                    <a:gd name="T3" fmla="*/ 20 h 28"/>
                    <a:gd name="T4" fmla="*/ 0 w 7"/>
                    <a:gd name="T5" fmla="*/ 0 h 28"/>
                    <a:gd name="T6" fmla="*/ 7 w 7"/>
                    <a:gd name="T7" fmla="*/ 8 h 28"/>
                    <a:gd name="T8" fmla="*/ 7 w 7"/>
                    <a:gd name="T9" fmla="*/ 28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8">
                      <a:moveTo>
                        <a:pt x="7" y="28"/>
                      </a:moveTo>
                      <a:lnTo>
                        <a:pt x="0" y="20"/>
                      </a:lnTo>
                      <a:lnTo>
                        <a:pt x="0" y="0"/>
                      </a:lnTo>
                      <a:lnTo>
                        <a:pt x="7" y="8"/>
                      </a:lnTo>
                      <a:lnTo>
                        <a:pt x="7" y="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83" name="Freeform 45"/>
                <p:cNvSpPr/>
                <p:nvPr/>
              </p:nvSpPr>
              <p:spPr bwMode="auto">
                <a:xfrm>
                  <a:off x="4122738" y="985838"/>
                  <a:ext cx="11113" cy="47625"/>
                </a:xfrm>
                <a:custGeom>
                  <a:avLst/>
                  <a:gdLst>
                    <a:gd name="T0" fmla="*/ 7 w 7"/>
                    <a:gd name="T1" fmla="*/ 30 h 30"/>
                    <a:gd name="T2" fmla="*/ 0 w 7"/>
                    <a:gd name="T3" fmla="*/ 22 h 30"/>
                    <a:gd name="T4" fmla="*/ 0 w 7"/>
                    <a:gd name="T5" fmla="*/ 0 h 30"/>
                    <a:gd name="T6" fmla="*/ 7 w 7"/>
                    <a:gd name="T7" fmla="*/ 8 h 30"/>
                    <a:gd name="T8" fmla="*/ 7 w 7"/>
                    <a:gd name="T9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30">
                      <a:moveTo>
                        <a:pt x="7" y="30"/>
                      </a:moveTo>
                      <a:lnTo>
                        <a:pt x="0" y="22"/>
                      </a:lnTo>
                      <a:lnTo>
                        <a:pt x="0" y="0"/>
                      </a:lnTo>
                      <a:lnTo>
                        <a:pt x="7" y="8"/>
                      </a:lnTo>
                      <a:lnTo>
                        <a:pt x="7" y="3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84" name="Freeform 46"/>
                <p:cNvSpPr/>
                <p:nvPr/>
              </p:nvSpPr>
              <p:spPr bwMode="auto">
                <a:xfrm>
                  <a:off x="4198938" y="911226"/>
                  <a:ext cx="20638" cy="30163"/>
                </a:xfrm>
                <a:custGeom>
                  <a:avLst/>
                  <a:gdLst>
                    <a:gd name="T0" fmla="*/ 8 w 16"/>
                    <a:gd name="T1" fmla="*/ 24 h 24"/>
                    <a:gd name="T2" fmla="*/ 0 w 16"/>
                    <a:gd name="T3" fmla="*/ 14 h 24"/>
                    <a:gd name="T4" fmla="*/ 8 w 16"/>
                    <a:gd name="T5" fmla="*/ 0 h 24"/>
                    <a:gd name="T6" fmla="*/ 16 w 16"/>
                    <a:gd name="T7" fmla="*/ 9 h 24"/>
                    <a:gd name="T8" fmla="*/ 8 w 16"/>
                    <a:gd name="T9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24">
                      <a:moveTo>
                        <a:pt x="8" y="24"/>
                      </a:move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8"/>
                        <a:pt x="3" y="3"/>
                        <a:pt x="8" y="0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1" y="12"/>
                        <a:pt x="8" y="18"/>
                        <a:pt x="8" y="2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86" name="Freeform 47"/>
                <p:cNvSpPr/>
                <p:nvPr/>
              </p:nvSpPr>
              <p:spPr bwMode="auto">
                <a:xfrm>
                  <a:off x="4210051" y="908051"/>
                  <a:ext cx="11113" cy="14288"/>
                </a:xfrm>
                <a:custGeom>
                  <a:avLst/>
                  <a:gdLst>
                    <a:gd name="T0" fmla="*/ 8 w 10"/>
                    <a:gd name="T1" fmla="*/ 11 h 11"/>
                    <a:gd name="T2" fmla="*/ 0 w 10"/>
                    <a:gd name="T3" fmla="*/ 2 h 11"/>
                    <a:gd name="T4" fmla="*/ 2 w 10"/>
                    <a:gd name="T5" fmla="*/ 0 h 11"/>
                    <a:gd name="T6" fmla="*/ 10 w 10"/>
                    <a:gd name="T7" fmla="*/ 10 h 11"/>
                    <a:gd name="T8" fmla="*/ 8 w 10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"/>
                        <a:pt x="1" y="1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10" y="10"/>
                        <a:pt x="9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790" name="Freeform 48"/>
                <p:cNvSpPr/>
                <p:nvPr/>
              </p:nvSpPr>
              <p:spPr bwMode="auto">
                <a:xfrm>
                  <a:off x="4211638" y="908051"/>
                  <a:ext cx="14288" cy="12700"/>
                </a:xfrm>
                <a:custGeom>
                  <a:avLst/>
                  <a:gdLst>
                    <a:gd name="T0" fmla="*/ 8 w 11"/>
                    <a:gd name="T1" fmla="*/ 11 h 11"/>
                    <a:gd name="T2" fmla="*/ 0 w 11"/>
                    <a:gd name="T3" fmla="*/ 1 h 11"/>
                    <a:gd name="T4" fmla="*/ 3 w 11"/>
                    <a:gd name="T5" fmla="*/ 0 h 11"/>
                    <a:gd name="T6" fmla="*/ 11 w 11"/>
                    <a:gd name="T7" fmla="*/ 10 h 11"/>
                    <a:gd name="T8" fmla="*/ 8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1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04" name="Freeform 49"/>
                <p:cNvSpPr/>
                <p:nvPr/>
              </p:nvSpPr>
              <p:spPr bwMode="auto">
                <a:xfrm>
                  <a:off x="4216401" y="908051"/>
                  <a:ext cx="11113" cy="11113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2 w 10"/>
                    <a:gd name="T5" fmla="*/ 0 h 10"/>
                    <a:gd name="T6" fmla="*/ 10 w 10"/>
                    <a:gd name="T7" fmla="*/ 10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05" name="Freeform 50"/>
                <p:cNvSpPr/>
                <p:nvPr/>
              </p:nvSpPr>
              <p:spPr bwMode="auto">
                <a:xfrm>
                  <a:off x="4217988" y="908051"/>
                  <a:ext cx="14288" cy="11113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2 w 11"/>
                    <a:gd name="T5" fmla="*/ 0 h 10"/>
                    <a:gd name="T6" fmla="*/ 2 w 11"/>
                    <a:gd name="T7" fmla="*/ 0 h 10"/>
                    <a:gd name="T8" fmla="*/ 11 w 11"/>
                    <a:gd name="T9" fmla="*/ 10 h 10"/>
                    <a:gd name="T10" fmla="*/ 10 w 11"/>
                    <a:gd name="T11" fmla="*/ 10 h 10"/>
                    <a:gd name="T12" fmla="*/ 8 w 11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1" y="10"/>
                        <a:pt x="10" y="10"/>
                        <a:pt x="10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06" name="Freeform 51"/>
                <p:cNvSpPr/>
                <p:nvPr/>
              </p:nvSpPr>
              <p:spPr bwMode="auto">
                <a:xfrm>
                  <a:off x="4221163" y="908051"/>
                  <a:ext cx="14288" cy="11113"/>
                </a:xfrm>
                <a:custGeom>
                  <a:avLst/>
                  <a:gdLst>
                    <a:gd name="T0" fmla="*/ 9 w 12"/>
                    <a:gd name="T1" fmla="*/ 10 h 10"/>
                    <a:gd name="T2" fmla="*/ 0 w 12"/>
                    <a:gd name="T3" fmla="*/ 0 h 10"/>
                    <a:gd name="T4" fmla="*/ 3 w 12"/>
                    <a:gd name="T5" fmla="*/ 0 h 10"/>
                    <a:gd name="T6" fmla="*/ 12 w 12"/>
                    <a:gd name="T7" fmla="*/ 10 h 10"/>
                    <a:gd name="T8" fmla="*/ 9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07" name="Freeform 52"/>
                <p:cNvSpPr/>
                <p:nvPr/>
              </p:nvSpPr>
              <p:spPr bwMode="auto">
                <a:xfrm>
                  <a:off x="4224338" y="908051"/>
                  <a:ext cx="15875" cy="14288"/>
                </a:xfrm>
                <a:custGeom>
                  <a:avLst/>
                  <a:gdLst>
                    <a:gd name="T0" fmla="*/ 9 w 13"/>
                    <a:gd name="T1" fmla="*/ 10 h 12"/>
                    <a:gd name="T2" fmla="*/ 0 w 13"/>
                    <a:gd name="T3" fmla="*/ 0 h 12"/>
                    <a:gd name="T4" fmla="*/ 5 w 13"/>
                    <a:gd name="T5" fmla="*/ 2 h 12"/>
                    <a:gd name="T6" fmla="*/ 13 w 13"/>
                    <a:gd name="T7" fmla="*/ 12 h 12"/>
                    <a:gd name="T8" fmla="*/ 9 w 13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2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3" y="1"/>
                        <a:pt x="5" y="2"/>
                      </a:cubicBezTo>
                      <a:cubicBezTo>
                        <a:pt x="13" y="12"/>
                        <a:pt x="13" y="12"/>
                        <a:pt x="13" y="12"/>
                      </a:cubicBezTo>
                      <a:cubicBezTo>
                        <a:pt x="12" y="11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08" name="Freeform 53"/>
                <p:cNvSpPr/>
                <p:nvPr/>
              </p:nvSpPr>
              <p:spPr bwMode="auto">
                <a:xfrm>
                  <a:off x="4230688" y="909638"/>
                  <a:ext cx="14288" cy="15875"/>
                </a:xfrm>
                <a:custGeom>
                  <a:avLst/>
                  <a:gdLst>
                    <a:gd name="T0" fmla="*/ 8 w 11"/>
                    <a:gd name="T1" fmla="*/ 10 h 12"/>
                    <a:gd name="T2" fmla="*/ 0 w 11"/>
                    <a:gd name="T3" fmla="*/ 0 h 12"/>
                    <a:gd name="T4" fmla="*/ 3 w 11"/>
                    <a:gd name="T5" fmla="*/ 2 h 12"/>
                    <a:gd name="T6" fmla="*/ 11 w 11"/>
                    <a:gd name="T7" fmla="*/ 12 h 12"/>
                    <a:gd name="T8" fmla="*/ 8 w 11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1"/>
                        <a:pt x="3" y="2"/>
                      </a:cubicBezTo>
                      <a:cubicBezTo>
                        <a:pt x="11" y="12"/>
                        <a:pt x="11" y="12"/>
                        <a:pt x="11" y="12"/>
                      </a:cubicBezTo>
                      <a:cubicBezTo>
                        <a:pt x="10" y="11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09" name="Freeform 54"/>
                <p:cNvSpPr/>
                <p:nvPr/>
              </p:nvSpPr>
              <p:spPr bwMode="auto">
                <a:xfrm>
                  <a:off x="4233863" y="912813"/>
                  <a:ext cx="12700" cy="12700"/>
                </a:xfrm>
                <a:custGeom>
                  <a:avLst/>
                  <a:gdLst>
                    <a:gd name="T0" fmla="*/ 8 w 10"/>
                    <a:gd name="T1" fmla="*/ 10 h 11"/>
                    <a:gd name="T2" fmla="*/ 0 w 10"/>
                    <a:gd name="T3" fmla="*/ 0 h 11"/>
                    <a:gd name="T4" fmla="*/ 2 w 10"/>
                    <a:gd name="T5" fmla="*/ 2 h 11"/>
                    <a:gd name="T6" fmla="*/ 10 w 10"/>
                    <a:gd name="T7" fmla="*/ 11 h 11"/>
                    <a:gd name="T8" fmla="*/ 8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2" y="2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9" y="11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0" name="Freeform 55"/>
                <p:cNvSpPr/>
                <p:nvPr/>
              </p:nvSpPr>
              <p:spPr bwMode="auto">
                <a:xfrm>
                  <a:off x="4122738" y="968376"/>
                  <a:ext cx="20638" cy="30163"/>
                </a:xfrm>
                <a:custGeom>
                  <a:avLst/>
                  <a:gdLst>
                    <a:gd name="T0" fmla="*/ 8 w 16"/>
                    <a:gd name="T1" fmla="*/ 24 h 24"/>
                    <a:gd name="T2" fmla="*/ 0 w 16"/>
                    <a:gd name="T3" fmla="*/ 14 h 24"/>
                    <a:gd name="T4" fmla="*/ 8 w 16"/>
                    <a:gd name="T5" fmla="*/ 0 h 24"/>
                    <a:gd name="T6" fmla="*/ 16 w 16"/>
                    <a:gd name="T7" fmla="*/ 9 h 24"/>
                    <a:gd name="T8" fmla="*/ 8 w 16"/>
                    <a:gd name="T9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24">
                      <a:moveTo>
                        <a:pt x="8" y="24"/>
                      </a:move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8"/>
                        <a:pt x="3" y="3"/>
                        <a:pt x="8" y="0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2" y="12"/>
                        <a:pt x="9" y="18"/>
                        <a:pt x="8" y="2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1" name="Freeform 56"/>
                <p:cNvSpPr/>
                <p:nvPr/>
              </p:nvSpPr>
              <p:spPr bwMode="auto">
                <a:xfrm>
                  <a:off x="4133851" y="966788"/>
                  <a:ext cx="12700" cy="12700"/>
                </a:xfrm>
                <a:custGeom>
                  <a:avLst/>
                  <a:gdLst>
                    <a:gd name="T0" fmla="*/ 8 w 11"/>
                    <a:gd name="T1" fmla="*/ 11 h 11"/>
                    <a:gd name="T2" fmla="*/ 0 w 11"/>
                    <a:gd name="T3" fmla="*/ 2 h 11"/>
                    <a:gd name="T4" fmla="*/ 3 w 11"/>
                    <a:gd name="T5" fmla="*/ 0 h 11"/>
                    <a:gd name="T6" fmla="*/ 11 w 11"/>
                    <a:gd name="T7" fmla="*/ 10 h 11"/>
                    <a:gd name="T8" fmla="*/ 8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1"/>
                        <a:pt x="2" y="1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2" name="Freeform 57"/>
                <p:cNvSpPr/>
                <p:nvPr/>
              </p:nvSpPr>
              <p:spPr bwMode="auto">
                <a:xfrm>
                  <a:off x="4137026" y="965201"/>
                  <a:ext cx="12700" cy="12700"/>
                </a:xfrm>
                <a:custGeom>
                  <a:avLst/>
                  <a:gdLst>
                    <a:gd name="T0" fmla="*/ 8 w 10"/>
                    <a:gd name="T1" fmla="*/ 11 h 11"/>
                    <a:gd name="T2" fmla="*/ 0 w 10"/>
                    <a:gd name="T3" fmla="*/ 1 h 11"/>
                    <a:gd name="T4" fmla="*/ 2 w 10"/>
                    <a:gd name="T5" fmla="*/ 0 h 11"/>
                    <a:gd name="T6" fmla="*/ 10 w 10"/>
                    <a:gd name="T7" fmla="*/ 10 h 11"/>
                    <a:gd name="T8" fmla="*/ 8 w 10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1" y="1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10" y="10"/>
                        <a:pt x="9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3" name="Freeform 58"/>
                <p:cNvSpPr/>
                <p:nvPr/>
              </p:nvSpPr>
              <p:spPr bwMode="auto">
                <a:xfrm>
                  <a:off x="4140201" y="965201"/>
                  <a:ext cx="12700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2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4" name="Freeform 59"/>
                <p:cNvSpPr/>
                <p:nvPr/>
              </p:nvSpPr>
              <p:spPr bwMode="auto">
                <a:xfrm>
                  <a:off x="4141788" y="965201"/>
                  <a:ext cx="14288" cy="12700"/>
                </a:xfrm>
                <a:custGeom>
                  <a:avLst/>
                  <a:gdLst>
                    <a:gd name="T0" fmla="*/ 9 w 11"/>
                    <a:gd name="T1" fmla="*/ 10 h 10"/>
                    <a:gd name="T2" fmla="*/ 0 w 11"/>
                    <a:gd name="T3" fmla="*/ 0 h 10"/>
                    <a:gd name="T4" fmla="*/ 2 w 11"/>
                    <a:gd name="T5" fmla="*/ 0 h 10"/>
                    <a:gd name="T6" fmla="*/ 3 w 11"/>
                    <a:gd name="T7" fmla="*/ 0 h 10"/>
                    <a:gd name="T8" fmla="*/ 11 w 11"/>
                    <a:gd name="T9" fmla="*/ 10 h 10"/>
                    <a:gd name="T10" fmla="*/ 11 w 11"/>
                    <a:gd name="T11" fmla="*/ 10 h 10"/>
                    <a:gd name="T12" fmla="*/ 9 w 11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5" name="Freeform 60"/>
                <p:cNvSpPr/>
                <p:nvPr/>
              </p:nvSpPr>
              <p:spPr bwMode="auto">
                <a:xfrm>
                  <a:off x="4144963" y="965201"/>
                  <a:ext cx="14288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3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6" name="Freeform 61"/>
                <p:cNvSpPr/>
                <p:nvPr/>
              </p:nvSpPr>
              <p:spPr bwMode="auto">
                <a:xfrm>
                  <a:off x="4149726" y="965201"/>
                  <a:ext cx="15875" cy="12700"/>
                </a:xfrm>
                <a:custGeom>
                  <a:avLst/>
                  <a:gdLst>
                    <a:gd name="T0" fmla="*/ 8 w 13"/>
                    <a:gd name="T1" fmla="*/ 10 h 11"/>
                    <a:gd name="T2" fmla="*/ 0 w 13"/>
                    <a:gd name="T3" fmla="*/ 0 h 11"/>
                    <a:gd name="T4" fmla="*/ 4 w 13"/>
                    <a:gd name="T5" fmla="*/ 2 h 11"/>
                    <a:gd name="T6" fmla="*/ 13 w 13"/>
                    <a:gd name="T7" fmla="*/ 11 h 11"/>
                    <a:gd name="T8" fmla="*/ 8 w 13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3" y="1"/>
                        <a:pt x="4" y="2"/>
                      </a:cubicBezTo>
                      <a:cubicBezTo>
                        <a:pt x="13" y="11"/>
                        <a:pt x="13" y="11"/>
                        <a:pt x="13" y="11"/>
                      </a:cubicBezTo>
                      <a:cubicBezTo>
                        <a:pt x="11" y="11"/>
                        <a:pt x="10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7" name="Freeform 62"/>
                <p:cNvSpPr/>
                <p:nvPr/>
              </p:nvSpPr>
              <p:spPr bwMode="auto">
                <a:xfrm>
                  <a:off x="4154488" y="966788"/>
                  <a:ext cx="14288" cy="15875"/>
                </a:xfrm>
                <a:custGeom>
                  <a:avLst/>
                  <a:gdLst>
                    <a:gd name="T0" fmla="*/ 9 w 12"/>
                    <a:gd name="T1" fmla="*/ 9 h 12"/>
                    <a:gd name="T2" fmla="*/ 0 w 12"/>
                    <a:gd name="T3" fmla="*/ 0 h 12"/>
                    <a:gd name="T4" fmla="*/ 4 w 12"/>
                    <a:gd name="T5" fmla="*/ 2 h 12"/>
                    <a:gd name="T6" fmla="*/ 12 w 12"/>
                    <a:gd name="T7" fmla="*/ 12 h 12"/>
                    <a:gd name="T8" fmla="*/ 9 w 12"/>
                    <a:gd name="T9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9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3" y="1"/>
                        <a:pt x="4" y="2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11" y="11"/>
                        <a:pt x="10" y="10"/>
                        <a:pt x="9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8" name="Freeform 63"/>
                <p:cNvSpPr/>
                <p:nvPr/>
              </p:nvSpPr>
              <p:spPr bwMode="auto">
                <a:xfrm>
                  <a:off x="4159251" y="969963"/>
                  <a:ext cx="12700" cy="14288"/>
                </a:xfrm>
                <a:custGeom>
                  <a:avLst/>
                  <a:gdLst>
                    <a:gd name="T0" fmla="*/ 8 w 10"/>
                    <a:gd name="T1" fmla="*/ 10 h 11"/>
                    <a:gd name="T2" fmla="*/ 0 w 10"/>
                    <a:gd name="T3" fmla="*/ 0 h 11"/>
                    <a:gd name="T4" fmla="*/ 1 w 10"/>
                    <a:gd name="T5" fmla="*/ 2 h 11"/>
                    <a:gd name="T6" fmla="*/ 10 w 10"/>
                    <a:gd name="T7" fmla="*/ 11 h 11"/>
                    <a:gd name="T8" fmla="*/ 8 w 10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1"/>
                        <a:pt x="1" y="2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9" y="11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19" name="Freeform 64"/>
                <p:cNvSpPr/>
                <p:nvPr/>
              </p:nvSpPr>
              <p:spPr bwMode="auto">
                <a:xfrm>
                  <a:off x="4286251" y="733426"/>
                  <a:ext cx="11113" cy="169863"/>
                </a:xfrm>
                <a:custGeom>
                  <a:avLst/>
                  <a:gdLst>
                    <a:gd name="T0" fmla="*/ 7 w 7"/>
                    <a:gd name="T1" fmla="*/ 107 h 107"/>
                    <a:gd name="T2" fmla="*/ 0 w 7"/>
                    <a:gd name="T3" fmla="*/ 100 h 107"/>
                    <a:gd name="T4" fmla="*/ 0 w 7"/>
                    <a:gd name="T5" fmla="*/ 0 h 107"/>
                    <a:gd name="T6" fmla="*/ 7 w 7"/>
                    <a:gd name="T7" fmla="*/ 8 h 107"/>
                    <a:gd name="T8" fmla="*/ 7 w 7"/>
                    <a:gd name="T9" fmla="*/ 107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107">
                      <a:moveTo>
                        <a:pt x="7" y="107"/>
                      </a:moveTo>
                      <a:lnTo>
                        <a:pt x="0" y="100"/>
                      </a:lnTo>
                      <a:lnTo>
                        <a:pt x="0" y="0"/>
                      </a:lnTo>
                      <a:lnTo>
                        <a:pt x="7" y="8"/>
                      </a:lnTo>
                      <a:lnTo>
                        <a:pt x="7" y="10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0" name="Freeform 65"/>
                <p:cNvSpPr/>
                <p:nvPr/>
              </p:nvSpPr>
              <p:spPr bwMode="auto">
                <a:xfrm>
                  <a:off x="4351338" y="655638"/>
                  <a:ext cx="11113" cy="11113"/>
                </a:xfrm>
                <a:custGeom>
                  <a:avLst/>
                  <a:gdLst>
                    <a:gd name="T0" fmla="*/ 8 w 9"/>
                    <a:gd name="T1" fmla="*/ 9 h 9"/>
                    <a:gd name="T2" fmla="*/ 0 w 9"/>
                    <a:gd name="T3" fmla="*/ 0 h 9"/>
                    <a:gd name="T4" fmla="*/ 1 w 9"/>
                    <a:gd name="T5" fmla="*/ 0 h 9"/>
                    <a:gd name="T6" fmla="*/ 9 w 9"/>
                    <a:gd name="T7" fmla="*/ 9 h 9"/>
                    <a:gd name="T8" fmla="*/ 8 w 9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9"/>
                        <a:pt x="8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1" name="Freeform 66"/>
                <p:cNvSpPr/>
                <p:nvPr/>
              </p:nvSpPr>
              <p:spPr bwMode="auto">
                <a:xfrm>
                  <a:off x="4351338" y="655638"/>
                  <a:ext cx="17463" cy="12700"/>
                </a:xfrm>
                <a:custGeom>
                  <a:avLst/>
                  <a:gdLst>
                    <a:gd name="T0" fmla="*/ 8 w 13"/>
                    <a:gd name="T1" fmla="*/ 9 h 10"/>
                    <a:gd name="T2" fmla="*/ 0 w 13"/>
                    <a:gd name="T3" fmla="*/ 0 h 10"/>
                    <a:gd name="T4" fmla="*/ 5 w 13"/>
                    <a:gd name="T5" fmla="*/ 0 h 10"/>
                    <a:gd name="T6" fmla="*/ 13 w 13"/>
                    <a:gd name="T7" fmla="*/ 10 h 10"/>
                    <a:gd name="T8" fmla="*/ 8 w 13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3" y="0"/>
                        <a:pt x="5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1" y="10"/>
                        <a:pt x="10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2" name="Freeform 67"/>
                <p:cNvSpPr/>
                <p:nvPr/>
              </p:nvSpPr>
              <p:spPr bwMode="auto">
                <a:xfrm>
                  <a:off x="4357688" y="655638"/>
                  <a:ext cx="22225" cy="17463"/>
                </a:xfrm>
                <a:custGeom>
                  <a:avLst/>
                  <a:gdLst>
                    <a:gd name="T0" fmla="*/ 8 w 18"/>
                    <a:gd name="T1" fmla="*/ 10 h 14"/>
                    <a:gd name="T2" fmla="*/ 0 w 18"/>
                    <a:gd name="T3" fmla="*/ 0 h 14"/>
                    <a:gd name="T4" fmla="*/ 9 w 18"/>
                    <a:gd name="T5" fmla="*/ 4 h 14"/>
                    <a:gd name="T6" fmla="*/ 18 w 18"/>
                    <a:gd name="T7" fmla="*/ 14 h 14"/>
                    <a:gd name="T8" fmla="*/ 8 w 18"/>
                    <a:gd name="T9" fmla="*/ 1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4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1"/>
                        <a:pt x="6" y="2"/>
                        <a:pt x="9" y="4"/>
                      </a:cubicBezTo>
                      <a:cubicBezTo>
                        <a:pt x="18" y="14"/>
                        <a:pt x="18" y="14"/>
                        <a:pt x="18" y="14"/>
                      </a:cubicBezTo>
                      <a:cubicBezTo>
                        <a:pt x="15" y="12"/>
                        <a:pt x="11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3" name="Freeform 68"/>
                <p:cNvSpPr/>
                <p:nvPr/>
              </p:nvSpPr>
              <p:spPr bwMode="auto">
                <a:xfrm>
                  <a:off x="4368801" y="660401"/>
                  <a:ext cx="22225" cy="20638"/>
                </a:xfrm>
                <a:custGeom>
                  <a:avLst/>
                  <a:gdLst>
                    <a:gd name="T0" fmla="*/ 9 w 17"/>
                    <a:gd name="T1" fmla="*/ 10 h 16"/>
                    <a:gd name="T2" fmla="*/ 0 w 17"/>
                    <a:gd name="T3" fmla="*/ 0 h 16"/>
                    <a:gd name="T4" fmla="*/ 9 w 17"/>
                    <a:gd name="T5" fmla="*/ 6 h 16"/>
                    <a:gd name="T6" fmla="*/ 17 w 17"/>
                    <a:gd name="T7" fmla="*/ 16 h 16"/>
                    <a:gd name="T8" fmla="*/ 9 w 17"/>
                    <a:gd name="T9" fmla="*/ 1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6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1"/>
                        <a:pt x="6" y="3"/>
                        <a:pt x="9" y="6"/>
                      </a:cubicBezTo>
                      <a:cubicBezTo>
                        <a:pt x="17" y="16"/>
                        <a:pt x="17" y="16"/>
                        <a:pt x="17" y="16"/>
                      </a:cubicBezTo>
                      <a:cubicBezTo>
                        <a:pt x="14" y="13"/>
                        <a:pt x="12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4" name="Freeform 69"/>
                <p:cNvSpPr/>
                <p:nvPr/>
              </p:nvSpPr>
              <p:spPr bwMode="auto">
                <a:xfrm>
                  <a:off x="4379913" y="668338"/>
                  <a:ext cx="17463" cy="20638"/>
                </a:xfrm>
                <a:custGeom>
                  <a:avLst/>
                  <a:gdLst>
                    <a:gd name="T0" fmla="*/ 8 w 14"/>
                    <a:gd name="T1" fmla="*/ 10 h 16"/>
                    <a:gd name="T2" fmla="*/ 0 w 14"/>
                    <a:gd name="T3" fmla="*/ 0 h 16"/>
                    <a:gd name="T4" fmla="*/ 6 w 14"/>
                    <a:gd name="T5" fmla="*/ 6 h 16"/>
                    <a:gd name="T6" fmla="*/ 14 w 14"/>
                    <a:gd name="T7" fmla="*/ 16 h 16"/>
                    <a:gd name="T8" fmla="*/ 8 w 14"/>
                    <a:gd name="T9" fmla="*/ 1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6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2"/>
                        <a:pt x="4" y="4"/>
                        <a:pt x="6" y="6"/>
                      </a:cubicBezTo>
                      <a:cubicBezTo>
                        <a:pt x="14" y="16"/>
                        <a:pt x="14" y="16"/>
                        <a:pt x="14" y="16"/>
                      </a:cubicBezTo>
                      <a:cubicBezTo>
                        <a:pt x="12" y="13"/>
                        <a:pt x="10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5" name="Freeform 70"/>
                <p:cNvSpPr/>
                <p:nvPr/>
              </p:nvSpPr>
              <p:spPr bwMode="auto">
                <a:xfrm>
                  <a:off x="4346576" y="655638"/>
                  <a:ext cx="14288" cy="11113"/>
                </a:xfrm>
                <a:custGeom>
                  <a:avLst/>
                  <a:gdLst>
                    <a:gd name="T0" fmla="*/ 7 w 9"/>
                    <a:gd name="T1" fmla="*/ 7 h 7"/>
                    <a:gd name="T2" fmla="*/ 0 w 9"/>
                    <a:gd name="T3" fmla="*/ 0 h 7"/>
                    <a:gd name="T4" fmla="*/ 3 w 9"/>
                    <a:gd name="T5" fmla="*/ 0 h 7"/>
                    <a:gd name="T6" fmla="*/ 9 w 9"/>
                    <a:gd name="T7" fmla="*/ 7 h 7"/>
                    <a:gd name="T8" fmla="*/ 7 w 9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7">
                      <a:moveTo>
                        <a:pt x="7" y="7"/>
                      </a:move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7"/>
                      </a:lnTo>
                      <a:lnTo>
                        <a:pt x="7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6" name="Freeform 71"/>
                <p:cNvSpPr/>
                <p:nvPr/>
              </p:nvSpPr>
              <p:spPr bwMode="auto">
                <a:xfrm>
                  <a:off x="4051301" y="666751"/>
                  <a:ext cx="601663" cy="649288"/>
                </a:xfrm>
                <a:custGeom>
                  <a:avLst/>
                  <a:gdLst>
                    <a:gd name="T0" fmla="*/ 247 w 481"/>
                    <a:gd name="T1" fmla="*/ 0 h 519"/>
                    <a:gd name="T2" fmla="*/ 294 w 481"/>
                    <a:gd name="T3" fmla="*/ 62 h 519"/>
                    <a:gd name="T4" fmla="*/ 290 w 481"/>
                    <a:gd name="T5" fmla="*/ 189 h 519"/>
                    <a:gd name="T6" fmla="*/ 326 w 481"/>
                    <a:gd name="T7" fmla="*/ 218 h 519"/>
                    <a:gd name="T8" fmla="*/ 343 w 481"/>
                    <a:gd name="T9" fmla="*/ 202 h 519"/>
                    <a:gd name="T10" fmla="*/ 360 w 481"/>
                    <a:gd name="T11" fmla="*/ 219 h 519"/>
                    <a:gd name="T12" fmla="*/ 359 w 481"/>
                    <a:gd name="T13" fmla="*/ 245 h 519"/>
                    <a:gd name="T14" fmla="*/ 385 w 481"/>
                    <a:gd name="T15" fmla="*/ 266 h 519"/>
                    <a:gd name="T16" fmla="*/ 402 w 481"/>
                    <a:gd name="T17" fmla="*/ 248 h 519"/>
                    <a:gd name="T18" fmla="*/ 419 w 481"/>
                    <a:gd name="T19" fmla="*/ 265 h 519"/>
                    <a:gd name="T20" fmla="*/ 419 w 481"/>
                    <a:gd name="T21" fmla="*/ 293 h 519"/>
                    <a:gd name="T22" fmla="*/ 448 w 481"/>
                    <a:gd name="T23" fmla="*/ 316 h 519"/>
                    <a:gd name="T24" fmla="*/ 453 w 481"/>
                    <a:gd name="T25" fmla="*/ 320 h 519"/>
                    <a:gd name="T26" fmla="*/ 454 w 481"/>
                    <a:gd name="T27" fmla="*/ 322 h 519"/>
                    <a:gd name="T28" fmla="*/ 477 w 481"/>
                    <a:gd name="T29" fmla="*/ 360 h 519"/>
                    <a:gd name="T30" fmla="*/ 479 w 481"/>
                    <a:gd name="T31" fmla="*/ 379 h 519"/>
                    <a:gd name="T32" fmla="*/ 462 w 481"/>
                    <a:gd name="T33" fmla="*/ 389 h 519"/>
                    <a:gd name="T34" fmla="*/ 458 w 481"/>
                    <a:gd name="T35" fmla="*/ 388 h 519"/>
                    <a:gd name="T36" fmla="*/ 287 w 481"/>
                    <a:gd name="T37" fmla="*/ 314 h 519"/>
                    <a:gd name="T38" fmla="*/ 285 w 481"/>
                    <a:gd name="T39" fmla="*/ 376 h 519"/>
                    <a:gd name="T40" fmla="*/ 284 w 481"/>
                    <a:gd name="T41" fmla="*/ 383 h 519"/>
                    <a:gd name="T42" fmla="*/ 332 w 481"/>
                    <a:gd name="T43" fmla="*/ 420 h 519"/>
                    <a:gd name="T44" fmla="*/ 338 w 481"/>
                    <a:gd name="T45" fmla="*/ 440 h 519"/>
                    <a:gd name="T46" fmla="*/ 321 w 481"/>
                    <a:gd name="T47" fmla="*/ 452 h 519"/>
                    <a:gd name="T48" fmla="*/ 265 w 481"/>
                    <a:gd name="T49" fmla="*/ 452 h 519"/>
                    <a:gd name="T50" fmla="*/ 239 w 481"/>
                    <a:gd name="T51" fmla="*/ 519 h 519"/>
                    <a:gd name="T52" fmla="*/ 236 w 481"/>
                    <a:gd name="T53" fmla="*/ 519 h 519"/>
                    <a:gd name="T54" fmla="*/ 211 w 481"/>
                    <a:gd name="T55" fmla="*/ 452 h 519"/>
                    <a:gd name="T56" fmla="*/ 158 w 481"/>
                    <a:gd name="T57" fmla="*/ 452 h 519"/>
                    <a:gd name="T58" fmla="*/ 142 w 481"/>
                    <a:gd name="T59" fmla="*/ 440 h 519"/>
                    <a:gd name="T60" fmla="*/ 148 w 481"/>
                    <a:gd name="T61" fmla="*/ 420 h 519"/>
                    <a:gd name="T62" fmla="*/ 197 w 481"/>
                    <a:gd name="T63" fmla="*/ 383 h 519"/>
                    <a:gd name="T64" fmla="*/ 197 w 481"/>
                    <a:gd name="T65" fmla="*/ 376 h 519"/>
                    <a:gd name="T66" fmla="*/ 197 w 481"/>
                    <a:gd name="T67" fmla="*/ 314 h 519"/>
                    <a:gd name="T68" fmla="*/ 23 w 481"/>
                    <a:gd name="T69" fmla="*/ 388 h 519"/>
                    <a:gd name="T70" fmla="*/ 19 w 481"/>
                    <a:gd name="T71" fmla="*/ 389 h 519"/>
                    <a:gd name="T72" fmla="*/ 3 w 481"/>
                    <a:gd name="T73" fmla="*/ 379 h 519"/>
                    <a:gd name="T74" fmla="*/ 5 w 481"/>
                    <a:gd name="T75" fmla="*/ 360 h 519"/>
                    <a:gd name="T76" fmla="*/ 29 w 481"/>
                    <a:gd name="T77" fmla="*/ 322 h 519"/>
                    <a:gd name="T78" fmla="*/ 30 w 481"/>
                    <a:gd name="T79" fmla="*/ 320 h 519"/>
                    <a:gd name="T80" fmla="*/ 35 w 481"/>
                    <a:gd name="T81" fmla="*/ 316 h 519"/>
                    <a:gd name="T82" fmla="*/ 65 w 481"/>
                    <a:gd name="T83" fmla="*/ 293 h 519"/>
                    <a:gd name="T84" fmla="*/ 65 w 481"/>
                    <a:gd name="T85" fmla="*/ 265 h 519"/>
                    <a:gd name="T86" fmla="*/ 83 w 481"/>
                    <a:gd name="T87" fmla="*/ 248 h 519"/>
                    <a:gd name="T88" fmla="*/ 100 w 481"/>
                    <a:gd name="T89" fmla="*/ 265 h 519"/>
                    <a:gd name="T90" fmla="*/ 126 w 481"/>
                    <a:gd name="T91" fmla="*/ 245 h 519"/>
                    <a:gd name="T92" fmla="*/ 126 w 481"/>
                    <a:gd name="T93" fmla="*/ 219 h 519"/>
                    <a:gd name="T94" fmla="*/ 143 w 481"/>
                    <a:gd name="T95" fmla="*/ 202 h 519"/>
                    <a:gd name="T96" fmla="*/ 160 w 481"/>
                    <a:gd name="T97" fmla="*/ 218 h 519"/>
                    <a:gd name="T98" fmla="*/ 196 w 481"/>
                    <a:gd name="T99" fmla="*/ 189 h 519"/>
                    <a:gd name="T100" fmla="*/ 196 w 481"/>
                    <a:gd name="T101" fmla="*/ 63 h 519"/>
                    <a:gd name="T102" fmla="*/ 245 w 481"/>
                    <a:gd name="T103" fmla="*/ 0 h 519"/>
                    <a:gd name="T104" fmla="*/ 247 w 481"/>
                    <a:gd name="T105" fmla="*/ 0 h 5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481" h="519">
                      <a:moveTo>
                        <a:pt x="247" y="0"/>
                      </a:moveTo>
                      <a:cubicBezTo>
                        <a:pt x="271" y="0"/>
                        <a:pt x="294" y="31"/>
                        <a:pt x="294" y="62"/>
                      </a:cubicBezTo>
                      <a:cubicBezTo>
                        <a:pt x="290" y="189"/>
                        <a:pt x="290" y="189"/>
                        <a:pt x="290" y="189"/>
                      </a:cubicBezTo>
                      <a:cubicBezTo>
                        <a:pt x="326" y="218"/>
                        <a:pt x="326" y="218"/>
                        <a:pt x="326" y="218"/>
                      </a:cubicBezTo>
                      <a:cubicBezTo>
                        <a:pt x="326" y="209"/>
                        <a:pt x="334" y="202"/>
                        <a:pt x="343" y="202"/>
                      </a:cubicBezTo>
                      <a:cubicBezTo>
                        <a:pt x="352" y="202"/>
                        <a:pt x="360" y="209"/>
                        <a:pt x="360" y="219"/>
                      </a:cubicBezTo>
                      <a:cubicBezTo>
                        <a:pt x="359" y="245"/>
                        <a:pt x="359" y="245"/>
                        <a:pt x="359" y="245"/>
                      </a:cubicBezTo>
                      <a:cubicBezTo>
                        <a:pt x="385" y="266"/>
                        <a:pt x="385" y="266"/>
                        <a:pt x="385" y="266"/>
                      </a:cubicBezTo>
                      <a:cubicBezTo>
                        <a:pt x="385" y="255"/>
                        <a:pt x="393" y="248"/>
                        <a:pt x="402" y="248"/>
                      </a:cubicBezTo>
                      <a:cubicBezTo>
                        <a:pt x="412" y="248"/>
                        <a:pt x="419" y="255"/>
                        <a:pt x="419" y="265"/>
                      </a:cubicBezTo>
                      <a:cubicBezTo>
                        <a:pt x="419" y="293"/>
                        <a:pt x="419" y="293"/>
                        <a:pt x="419" y="293"/>
                      </a:cubicBezTo>
                      <a:cubicBezTo>
                        <a:pt x="448" y="316"/>
                        <a:pt x="448" y="316"/>
                        <a:pt x="448" y="316"/>
                      </a:cubicBezTo>
                      <a:cubicBezTo>
                        <a:pt x="450" y="317"/>
                        <a:pt x="452" y="319"/>
                        <a:pt x="453" y="320"/>
                      </a:cubicBezTo>
                      <a:cubicBezTo>
                        <a:pt x="454" y="321"/>
                        <a:pt x="454" y="321"/>
                        <a:pt x="454" y="322"/>
                      </a:cubicBezTo>
                      <a:cubicBezTo>
                        <a:pt x="477" y="360"/>
                        <a:pt x="477" y="360"/>
                        <a:pt x="477" y="360"/>
                      </a:cubicBezTo>
                      <a:cubicBezTo>
                        <a:pt x="481" y="366"/>
                        <a:pt x="481" y="373"/>
                        <a:pt x="479" y="379"/>
                      </a:cubicBezTo>
                      <a:cubicBezTo>
                        <a:pt x="476" y="385"/>
                        <a:pt x="469" y="389"/>
                        <a:pt x="462" y="389"/>
                      </a:cubicBezTo>
                      <a:cubicBezTo>
                        <a:pt x="461" y="389"/>
                        <a:pt x="459" y="389"/>
                        <a:pt x="458" y="388"/>
                      </a:cubicBezTo>
                      <a:cubicBezTo>
                        <a:pt x="287" y="314"/>
                        <a:pt x="287" y="314"/>
                        <a:pt x="287" y="314"/>
                      </a:cubicBezTo>
                      <a:cubicBezTo>
                        <a:pt x="285" y="376"/>
                        <a:pt x="285" y="376"/>
                        <a:pt x="285" y="376"/>
                      </a:cubicBezTo>
                      <a:cubicBezTo>
                        <a:pt x="285" y="377"/>
                        <a:pt x="284" y="379"/>
                        <a:pt x="284" y="383"/>
                      </a:cubicBezTo>
                      <a:cubicBezTo>
                        <a:pt x="332" y="420"/>
                        <a:pt x="332" y="420"/>
                        <a:pt x="332" y="420"/>
                      </a:cubicBezTo>
                      <a:cubicBezTo>
                        <a:pt x="339" y="424"/>
                        <a:pt x="341" y="432"/>
                        <a:pt x="338" y="440"/>
                      </a:cubicBezTo>
                      <a:cubicBezTo>
                        <a:pt x="336" y="447"/>
                        <a:pt x="329" y="452"/>
                        <a:pt x="321" y="452"/>
                      </a:cubicBezTo>
                      <a:cubicBezTo>
                        <a:pt x="265" y="452"/>
                        <a:pt x="265" y="452"/>
                        <a:pt x="265" y="452"/>
                      </a:cubicBezTo>
                      <a:cubicBezTo>
                        <a:pt x="258" y="467"/>
                        <a:pt x="249" y="519"/>
                        <a:pt x="239" y="519"/>
                      </a:cubicBezTo>
                      <a:cubicBezTo>
                        <a:pt x="236" y="519"/>
                        <a:pt x="236" y="519"/>
                        <a:pt x="236" y="519"/>
                      </a:cubicBezTo>
                      <a:cubicBezTo>
                        <a:pt x="225" y="519"/>
                        <a:pt x="217" y="467"/>
                        <a:pt x="211" y="452"/>
                      </a:cubicBezTo>
                      <a:cubicBezTo>
                        <a:pt x="158" y="452"/>
                        <a:pt x="158" y="452"/>
                        <a:pt x="158" y="452"/>
                      </a:cubicBezTo>
                      <a:cubicBezTo>
                        <a:pt x="151" y="452"/>
                        <a:pt x="144" y="447"/>
                        <a:pt x="142" y="440"/>
                      </a:cubicBezTo>
                      <a:cubicBezTo>
                        <a:pt x="139" y="432"/>
                        <a:pt x="142" y="424"/>
                        <a:pt x="148" y="420"/>
                      </a:cubicBezTo>
                      <a:cubicBezTo>
                        <a:pt x="197" y="383"/>
                        <a:pt x="197" y="383"/>
                        <a:pt x="197" y="383"/>
                      </a:cubicBezTo>
                      <a:cubicBezTo>
                        <a:pt x="197" y="379"/>
                        <a:pt x="197" y="376"/>
                        <a:pt x="197" y="376"/>
                      </a:cubicBezTo>
                      <a:cubicBezTo>
                        <a:pt x="197" y="314"/>
                        <a:pt x="197" y="314"/>
                        <a:pt x="197" y="314"/>
                      </a:cubicBezTo>
                      <a:cubicBezTo>
                        <a:pt x="23" y="388"/>
                        <a:pt x="23" y="388"/>
                        <a:pt x="23" y="388"/>
                      </a:cubicBezTo>
                      <a:cubicBezTo>
                        <a:pt x="22" y="389"/>
                        <a:pt x="21" y="389"/>
                        <a:pt x="19" y="389"/>
                      </a:cubicBezTo>
                      <a:cubicBezTo>
                        <a:pt x="12" y="389"/>
                        <a:pt x="6" y="385"/>
                        <a:pt x="3" y="379"/>
                      </a:cubicBezTo>
                      <a:cubicBezTo>
                        <a:pt x="0" y="373"/>
                        <a:pt x="1" y="366"/>
                        <a:pt x="5" y="360"/>
                      </a:cubicBezTo>
                      <a:cubicBezTo>
                        <a:pt x="29" y="322"/>
                        <a:pt x="29" y="322"/>
                        <a:pt x="29" y="322"/>
                      </a:cubicBezTo>
                      <a:cubicBezTo>
                        <a:pt x="29" y="321"/>
                        <a:pt x="29" y="321"/>
                        <a:pt x="30" y="320"/>
                      </a:cubicBezTo>
                      <a:cubicBezTo>
                        <a:pt x="31" y="319"/>
                        <a:pt x="33" y="317"/>
                        <a:pt x="35" y="316"/>
                      </a:cubicBezTo>
                      <a:cubicBezTo>
                        <a:pt x="65" y="293"/>
                        <a:pt x="65" y="293"/>
                        <a:pt x="65" y="293"/>
                      </a:cubicBezTo>
                      <a:cubicBezTo>
                        <a:pt x="65" y="265"/>
                        <a:pt x="65" y="265"/>
                        <a:pt x="65" y="265"/>
                      </a:cubicBezTo>
                      <a:cubicBezTo>
                        <a:pt x="66" y="255"/>
                        <a:pt x="73" y="248"/>
                        <a:pt x="83" y="248"/>
                      </a:cubicBezTo>
                      <a:cubicBezTo>
                        <a:pt x="92" y="248"/>
                        <a:pt x="100" y="255"/>
                        <a:pt x="100" y="265"/>
                      </a:cubicBezTo>
                      <a:cubicBezTo>
                        <a:pt x="126" y="245"/>
                        <a:pt x="126" y="245"/>
                        <a:pt x="126" y="245"/>
                      </a:cubicBezTo>
                      <a:cubicBezTo>
                        <a:pt x="126" y="219"/>
                        <a:pt x="126" y="219"/>
                        <a:pt x="126" y="219"/>
                      </a:cubicBezTo>
                      <a:cubicBezTo>
                        <a:pt x="126" y="209"/>
                        <a:pt x="134" y="202"/>
                        <a:pt x="143" y="202"/>
                      </a:cubicBezTo>
                      <a:cubicBezTo>
                        <a:pt x="152" y="202"/>
                        <a:pt x="160" y="209"/>
                        <a:pt x="160" y="218"/>
                      </a:cubicBezTo>
                      <a:cubicBezTo>
                        <a:pt x="196" y="189"/>
                        <a:pt x="196" y="189"/>
                        <a:pt x="196" y="189"/>
                      </a:cubicBezTo>
                      <a:cubicBezTo>
                        <a:pt x="196" y="63"/>
                        <a:pt x="196" y="63"/>
                        <a:pt x="196" y="63"/>
                      </a:cubicBezTo>
                      <a:cubicBezTo>
                        <a:pt x="197" y="27"/>
                        <a:pt x="223" y="0"/>
                        <a:pt x="245" y="0"/>
                      </a:cubicBezTo>
                      <a:lnTo>
                        <a:pt x="24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7" name="Freeform 72"/>
                <p:cNvSpPr/>
                <p:nvPr/>
              </p:nvSpPr>
              <p:spPr bwMode="auto">
                <a:xfrm>
                  <a:off x="4286251" y="663576"/>
                  <a:ext cx="47625" cy="82550"/>
                </a:xfrm>
                <a:custGeom>
                  <a:avLst/>
                  <a:gdLst>
                    <a:gd name="T0" fmla="*/ 8 w 37"/>
                    <a:gd name="T1" fmla="*/ 66 h 66"/>
                    <a:gd name="T2" fmla="*/ 0 w 37"/>
                    <a:gd name="T3" fmla="*/ 56 h 66"/>
                    <a:gd name="T4" fmla="*/ 29 w 37"/>
                    <a:gd name="T5" fmla="*/ 0 h 66"/>
                    <a:gd name="T6" fmla="*/ 37 w 37"/>
                    <a:gd name="T7" fmla="*/ 10 h 66"/>
                    <a:gd name="T8" fmla="*/ 8 w 37"/>
                    <a:gd name="T9" fmla="*/ 66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66">
                      <a:moveTo>
                        <a:pt x="8" y="66"/>
                      </a:move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31"/>
                        <a:pt x="13" y="10"/>
                        <a:pt x="29" y="0"/>
                      </a:cubicBezTo>
                      <a:cubicBezTo>
                        <a:pt x="37" y="10"/>
                        <a:pt x="37" y="10"/>
                        <a:pt x="37" y="10"/>
                      </a:cubicBezTo>
                      <a:cubicBezTo>
                        <a:pt x="21" y="20"/>
                        <a:pt x="8" y="41"/>
                        <a:pt x="8" y="6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8" name="Freeform 73"/>
                <p:cNvSpPr/>
                <p:nvPr/>
              </p:nvSpPr>
              <p:spPr bwMode="auto">
                <a:xfrm>
                  <a:off x="4322763" y="658813"/>
                  <a:ext cx="19050" cy="17463"/>
                </a:xfrm>
                <a:custGeom>
                  <a:avLst/>
                  <a:gdLst>
                    <a:gd name="T0" fmla="*/ 8 w 15"/>
                    <a:gd name="T1" fmla="*/ 14 h 14"/>
                    <a:gd name="T2" fmla="*/ 0 w 15"/>
                    <a:gd name="T3" fmla="*/ 4 h 14"/>
                    <a:gd name="T4" fmla="*/ 6 w 15"/>
                    <a:gd name="T5" fmla="*/ 0 h 14"/>
                    <a:gd name="T6" fmla="*/ 15 w 15"/>
                    <a:gd name="T7" fmla="*/ 10 h 14"/>
                    <a:gd name="T8" fmla="*/ 8 w 15"/>
                    <a:gd name="T9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4">
                      <a:moveTo>
                        <a:pt x="8" y="14"/>
                      </a:move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2" y="3"/>
                        <a:pt x="4" y="1"/>
                        <a:pt x="6" y="0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2" y="11"/>
                        <a:pt x="10" y="12"/>
                        <a:pt x="8" y="1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29" name="Freeform 74"/>
                <p:cNvSpPr/>
                <p:nvPr/>
              </p:nvSpPr>
              <p:spPr bwMode="auto">
                <a:xfrm>
                  <a:off x="4330701" y="657226"/>
                  <a:ext cx="17463" cy="14288"/>
                </a:xfrm>
                <a:custGeom>
                  <a:avLst/>
                  <a:gdLst>
                    <a:gd name="T0" fmla="*/ 9 w 14"/>
                    <a:gd name="T1" fmla="*/ 11 h 11"/>
                    <a:gd name="T2" fmla="*/ 0 w 14"/>
                    <a:gd name="T3" fmla="*/ 1 h 11"/>
                    <a:gd name="T4" fmla="*/ 6 w 14"/>
                    <a:gd name="T5" fmla="*/ 0 h 11"/>
                    <a:gd name="T6" fmla="*/ 14 w 14"/>
                    <a:gd name="T7" fmla="*/ 9 h 11"/>
                    <a:gd name="T8" fmla="*/ 9 w 14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2" y="1"/>
                        <a:pt x="4" y="0"/>
                        <a:pt x="6" y="0"/>
                      </a:cubicBezTo>
                      <a:cubicBezTo>
                        <a:pt x="14" y="9"/>
                        <a:pt x="14" y="9"/>
                        <a:pt x="14" y="9"/>
                      </a:cubicBezTo>
                      <a:cubicBezTo>
                        <a:pt x="12" y="10"/>
                        <a:pt x="10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30" name="Freeform 75"/>
                <p:cNvSpPr/>
                <p:nvPr/>
              </p:nvSpPr>
              <p:spPr bwMode="auto">
                <a:xfrm>
                  <a:off x="4338638" y="655638"/>
                  <a:ext cx="14288" cy="12700"/>
                </a:xfrm>
                <a:custGeom>
                  <a:avLst/>
                  <a:gdLst>
                    <a:gd name="T0" fmla="*/ 8 w 12"/>
                    <a:gd name="T1" fmla="*/ 10 h 10"/>
                    <a:gd name="T2" fmla="*/ 0 w 12"/>
                    <a:gd name="T3" fmla="*/ 1 h 10"/>
                    <a:gd name="T4" fmla="*/ 4 w 12"/>
                    <a:gd name="T5" fmla="*/ 0 h 10"/>
                    <a:gd name="T6" fmla="*/ 12 w 12"/>
                    <a:gd name="T7" fmla="*/ 10 h 10"/>
                    <a:gd name="T8" fmla="*/ 8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8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0"/>
                        <a:pt x="3" y="0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31" name="Freeform 76"/>
                <p:cNvSpPr/>
                <p:nvPr/>
              </p:nvSpPr>
              <p:spPr bwMode="auto">
                <a:xfrm>
                  <a:off x="4343401" y="655638"/>
                  <a:ext cx="14288" cy="12700"/>
                </a:xfrm>
                <a:custGeom>
                  <a:avLst/>
                  <a:gdLst>
                    <a:gd name="T0" fmla="*/ 8 w 12"/>
                    <a:gd name="T1" fmla="*/ 10 h 10"/>
                    <a:gd name="T2" fmla="*/ 0 w 12"/>
                    <a:gd name="T3" fmla="*/ 0 h 10"/>
                    <a:gd name="T4" fmla="*/ 3 w 12"/>
                    <a:gd name="T5" fmla="*/ 0 h 10"/>
                    <a:gd name="T6" fmla="*/ 12 w 12"/>
                    <a:gd name="T7" fmla="*/ 9 h 10"/>
                    <a:gd name="T8" fmla="*/ 8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2" y="9"/>
                        <a:pt x="12" y="9"/>
                        <a:pt x="12" y="9"/>
                      </a:cubicBezTo>
                      <a:cubicBezTo>
                        <a:pt x="11" y="9"/>
                        <a:pt x="9" y="9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32" name="Freeform 1312"/>
                <p:cNvSpPr/>
                <p:nvPr/>
              </p:nvSpPr>
              <p:spPr bwMode="auto">
                <a:xfrm>
                  <a:off x="4184650" y="731838"/>
                  <a:ext cx="31750" cy="25400"/>
                </a:xfrm>
                <a:custGeom>
                  <a:avLst/>
                  <a:gdLst>
                    <a:gd name="T0" fmla="*/ 13 w 25"/>
                    <a:gd name="T1" fmla="*/ 20 h 20"/>
                    <a:gd name="T2" fmla="*/ 13 w 25"/>
                    <a:gd name="T3" fmla="*/ 0 h 20"/>
                    <a:gd name="T4" fmla="*/ 13 w 25"/>
                    <a:gd name="T5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5" h="20">
                      <a:moveTo>
                        <a:pt x="13" y="20"/>
                      </a:moveTo>
                      <a:cubicBezTo>
                        <a:pt x="25" y="20"/>
                        <a:pt x="25" y="0"/>
                        <a:pt x="13" y="0"/>
                      </a:cubicBezTo>
                      <a:cubicBezTo>
                        <a:pt x="0" y="0"/>
                        <a:pt x="0" y="20"/>
                        <a:pt x="13" y="2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705" name="文本框 704"/>
            <p:cNvSpPr txBox="1"/>
            <p:nvPr/>
          </p:nvSpPr>
          <p:spPr>
            <a:xfrm>
              <a:off x="284085" y="4292406"/>
              <a:ext cx="2735415" cy="1422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ctr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000" b="1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开通时间：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2009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年</a:t>
              </a:r>
              <a:endParaRPr lang="en-US" altLang="zh-CN" sz="20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接送国内外旅客能力可达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100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万 次</a:t>
              </a:r>
              <a:endParaRPr lang="zh-CN" altLang="en-US" sz="20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833" name="文本框 832"/>
          <p:cNvSpPr txBox="1"/>
          <p:nvPr/>
        </p:nvSpPr>
        <p:spPr>
          <a:xfrm>
            <a:off x="903975" y="2590402"/>
            <a:ext cx="209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i="0" dirty="0">
                <a:solidFill>
                  <a:schemeClr val="bg2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满洲里</a:t>
            </a:r>
            <a:r>
              <a:rPr lang="zh-CN" altLang="en-US" sz="2400" b="1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航空口岸</a:t>
            </a:r>
            <a:r>
              <a:rPr lang="zh-CN" altLang="en-US" sz="2400" b="1" i="0" dirty="0">
                <a:solidFill>
                  <a:schemeClr val="bg2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口岸</a:t>
            </a:r>
            <a:endParaRPr lang="zh-CN" alt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834" name="组合 833"/>
          <p:cNvGrpSpPr/>
          <p:nvPr/>
        </p:nvGrpSpPr>
        <p:grpSpPr>
          <a:xfrm>
            <a:off x="4034540" y="1449621"/>
            <a:ext cx="3600144" cy="3341690"/>
            <a:chOff x="2975710" y="2314520"/>
            <a:chExt cx="3600144" cy="3341690"/>
          </a:xfrm>
        </p:grpSpPr>
        <p:grpSp>
          <p:nvGrpSpPr>
            <p:cNvPr id="835" name="组合 834"/>
            <p:cNvGrpSpPr/>
            <p:nvPr/>
          </p:nvGrpSpPr>
          <p:grpSpPr>
            <a:xfrm>
              <a:off x="4104095" y="2314520"/>
              <a:ext cx="1024286" cy="1024286"/>
              <a:chOff x="2462179" y="2475933"/>
              <a:chExt cx="1024286" cy="1024286"/>
            </a:xfrm>
          </p:grpSpPr>
          <p:sp>
            <p:nvSpPr>
              <p:cNvPr id="839" name="矩形 838"/>
              <p:cNvSpPr/>
              <p:nvPr/>
            </p:nvSpPr>
            <p:spPr>
              <a:xfrm>
                <a:off x="2517122" y="2530876"/>
                <a:ext cx="914400" cy="914400"/>
              </a:xfrm>
              <a:prstGeom prst="rect">
                <a:avLst/>
              </a:prstGeom>
              <a:solidFill>
                <a:srgbClr val="98A3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0" name="矩形 839"/>
              <p:cNvSpPr/>
              <p:nvPr/>
            </p:nvSpPr>
            <p:spPr>
              <a:xfrm>
                <a:off x="2462179" y="2475933"/>
                <a:ext cx="1024286" cy="1024286"/>
              </a:xfrm>
              <a:prstGeom prst="rect">
                <a:avLst/>
              </a:prstGeom>
              <a:noFill/>
              <a:ln>
                <a:solidFill>
                  <a:srgbClr val="7C8B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841" name="组合 840"/>
              <p:cNvGrpSpPr/>
              <p:nvPr/>
            </p:nvGrpSpPr>
            <p:grpSpPr>
              <a:xfrm>
                <a:off x="2716353" y="2683276"/>
                <a:ext cx="515938" cy="609601"/>
                <a:chOff x="5392738" y="655638"/>
                <a:chExt cx="515938" cy="609601"/>
              </a:xfrm>
              <a:solidFill>
                <a:schemeClr val="bg1"/>
              </a:solidFill>
            </p:grpSpPr>
            <p:sp>
              <p:nvSpPr>
                <p:cNvPr id="842" name="Freeform 707"/>
                <p:cNvSpPr/>
                <p:nvPr/>
              </p:nvSpPr>
              <p:spPr bwMode="auto">
                <a:xfrm>
                  <a:off x="5756276" y="1130301"/>
                  <a:ext cx="152400" cy="134938"/>
                </a:xfrm>
                <a:custGeom>
                  <a:avLst/>
                  <a:gdLst>
                    <a:gd name="T0" fmla="*/ 6 w 96"/>
                    <a:gd name="T1" fmla="*/ 8 h 85"/>
                    <a:gd name="T2" fmla="*/ 0 w 96"/>
                    <a:gd name="T3" fmla="*/ 0 h 85"/>
                    <a:gd name="T4" fmla="*/ 88 w 96"/>
                    <a:gd name="T5" fmla="*/ 77 h 85"/>
                    <a:gd name="T6" fmla="*/ 96 w 96"/>
                    <a:gd name="T7" fmla="*/ 85 h 85"/>
                    <a:gd name="T8" fmla="*/ 6 w 96"/>
                    <a:gd name="T9" fmla="*/ 8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6" h="85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88" y="77"/>
                      </a:lnTo>
                      <a:lnTo>
                        <a:pt x="96" y="85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43" name="Freeform 708"/>
                <p:cNvSpPr/>
                <p:nvPr/>
              </p:nvSpPr>
              <p:spPr bwMode="auto">
                <a:xfrm>
                  <a:off x="5729288" y="1090613"/>
                  <a:ext cx="11113" cy="41275"/>
                </a:xfrm>
                <a:custGeom>
                  <a:avLst/>
                  <a:gdLst>
                    <a:gd name="T0" fmla="*/ 7 w 7"/>
                    <a:gd name="T1" fmla="*/ 26 h 26"/>
                    <a:gd name="T2" fmla="*/ 0 w 7"/>
                    <a:gd name="T3" fmla="*/ 18 h 26"/>
                    <a:gd name="T4" fmla="*/ 1 w 7"/>
                    <a:gd name="T5" fmla="*/ 0 h 26"/>
                    <a:gd name="T6" fmla="*/ 7 w 7"/>
                    <a:gd name="T7" fmla="*/ 7 h 26"/>
                    <a:gd name="T8" fmla="*/ 7 w 7"/>
                    <a:gd name="T9" fmla="*/ 2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6">
                      <a:moveTo>
                        <a:pt x="7" y="26"/>
                      </a:moveTo>
                      <a:lnTo>
                        <a:pt x="0" y="18"/>
                      </a:lnTo>
                      <a:lnTo>
                        <a:pt x="1" y="0"/>
                      </a:lnTo>
                      <a:lnTo>
                        <a:pt x="7" y="7"/>
                      </a:lnTo>
                      <a:lnTo>
                        <a:pt x="7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44" name="Freeform 709"/>
                <p:cNvSpPr/>
                <p:nvPr/>
              </p:nvSpPr>
              <p:spPr bwMode="auto">
                <a:xfrm>
                  <a:off x="5726113" y="1079501"/>
                  <a:ext cx="14288" cy="22225"/>
                </a:xfrm>
                <a:custGeom>
                  <a:avLst/>
                  <a:gdLst>
                    <a:gd name="T0" fmla="*/ 12 w 12"/>
                    <a:gd name="T1" fmla="*/ 18 h 18"/>
                    <a:gd name="T2" fmla="*/ 4 w 12"/>
                    <a:gd name="T3" fmla="*/ 9 h 18"/>
                    <a:gd name="T4" fmla="*/ 0 w 12"/>
                    <a:gd name="T5" fmla="*/ 0 h 18"/>
                    <a:gd name="T6" fmla="*/ 9 w 12"/>
                    <a:gd name="T7" fmla="*/ 10 h 18"/>
                    <a:gd name="T8" fmla="*/ 12 w 12"/>
                    <a:gd name="T9" fmla="*/ 18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8">
                      <a:moveTo>
                        <a:pt x="12" y="18"/>
                      </a:move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4" y="5"/>
                        <a:pt x="2" y="2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11" y="12"/>
                        <a:pt x="12" y="15"/>
                        <a:pt x="12" y="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45" name="Freeform 710"/>
                <p:cNvSpPr/>
                <p:nvPr/>
              </p:nvSpPr>
              <p:spPr bwMode="auto">
                <a:xfrm>
                  <a:off x="5784851" y="1057276"/>
                  <a:ext cx="14288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3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46" name="Freeform 711"/>
                <p:cNvSpPr/>
                <p:nvPr/>
              </p:nvSpPr>
              <p:spPr bwMode="auto">
                <a:xfrm>
                  <a:off x="5789613" y="1055688"/>
                  <a:ext cx="14288" cy="14288"/>
                </a:xfrm>
                <a:custGeom>
                  <a:avLst/>
                  <a:gdLst>
                    <a:gd name="T0" fmla="*/ 8 w 12"/>
                    <a:gd name="T1" fmla="*/ 11 h 11"/>
                    <a:gd name="T2" fmla="*/ 0 w 12"/>
                    <a:gd name="T3" fmla="*/ 1 h 11"/>
                    <a:gd name="T4" fmla="*/ 3 w 12"/>
                    <a:gd name="T5" fmla="*/ 0 h 11"/>
                    <a:gd name="T6" fmla="*/ 12 w 12"/>
                    <a:gd name="T7" fmla="*/ 10 h 11"/>
                    <a:gd name="T8" fmla="*/ 8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9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47" name="Freeform 712"/>
                <p:cNvSpPr/>
                <p:nvPr/>
              </p:nvSpPr>
              <p:spPr bwMode="auto">
                <a:xfrm>
                  <a:off x="5792788" y="1054101"/>
                  <a:ext cx="15875" cy="14288"/>
                </a:xfrm>
                <a:custGeom>
                  <a:avLst/>
                  <a:gdLst>
                    <a:gd name="T0" fmla="*/ 9 w 12"/>
                    <a:gd name="T1" fmla="*/ 11 h 11"/>
                    <a:gd name="T2" fmla="*/ 0 w 12"/>
                    <a:gd name="T3" fmla="*/ 1 h 11"/>
                    <a:gd name="T4" fmla="*/ 4 w 12"/>
                    <a:gd name="T5" fmla="*/ 0 h 11"/>
                    <a:gd name="T6" fmla="*/ 12 w 12"/>
                    <a:gd name="T7" fmla="*/ 10 h 11"/>
                    <a:gd name="T8" fmla="*/ 9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2" y="1"/>
                        <a:pt x="3" y="0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1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48" name="Freeform 713"/>
                <p:cNvSpPr/>
                <p:nvPr/>
              </p:nvSpPr>
              <p:spPr bwMode="auto">
                <a:xfrm>
                  <a:off x="5797551" y="1052513"/>
                  <a:ext cx="15875" cy="14288"/>
                </a:xfrm>
                <a:custGeom>
                  <a:avLst/>
                  <a:gdLst>
                    <a:gd name="T0" fmla="*/ 8 w 12"/>
                    <a:gd name="T1" fmla="*/ 12 h 12"/>
                    <a:gd name="T2" fmla="*/ 0 w 12"/>
                    <a:gd name="T3" fmla="*/ 2 h 12"/>
                    <a:gd name="T4" fmla="*/ 4 w 12"/>
                    <a:gd name="T5" fmla="*/ 0 h 12"/>
                    <a:gd name="T6" fmla="*/ 12 w 12"/>
                    <a:gd name="T7" fmla="*/ 10 h 12"/>
                    <a:gd name="T8" fmla="*/ 8 w 12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8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1"/>
                        <a:pt x="2" y="1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9" y="11"/>
                        <a:pt x="8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49" name="Freeform 714"/>
                <p:cNvSpPr/>
                <p:nvPr/>
              </p:nvSpPr>
              <p:spPr bwMode="auto">
                <a:xfrm>
                  <a:off x="5802313" y="1006476"/>
                  <a:ext cx="23813" cy="58738"/>
                </a:xfrm>
                <a:custGeom>
                  <a:avLst/>
                  <a:gdLst>
                    <a:gd name="T0" fmla="*/ 8 w 19"/>
                    <a:gd name="T1" fmla="*/ 47 h 47"/>
                    <a:gd name="T2" fmla="*/ 0 w 19"/>
                    <a:gd name="T3" fmla="*/ 37 h 47"/>
                    <a:gd name="T4" fmla="*/ 11 w 19"/>
                    <a:gd name="T5" fmla="*/ 16 h 47"/>
                    <a:gd name="T6" fmla="*/ 5 w 19"/>
                    <a:gd name="T7" fmla="*/ 0 h 47"/>
                    <a:gd name="T8" fmla="*/ 14 w 19"/>
                    <a:gd name="T9" fmla="*/ 10 h 47"/>
                    <a:gd name="T10" fmla="*/ 19 w 19"/>
                    <a:gd name="T11" fmla="*/ 26 h 47"/>
                    <a:gd name="T12" fmla="*/ 8 w 19"/>
                    <a:gd name="T13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47">
                      <a:moveTo>
                        <a:pt x="8" y="47"/>
                      </a:moveTo>
                      <a:cubicBezTo>
                        <a:pt x="0" y="37"/>
                        <a:pt x="0" y="37"/>
                        <a:pt x="0" y="37"/>
                      </a:cubicBezTo>
                      <a:cubicBezTo>
                        <a:pt x="6" y="33"/>
                        <a:pt x="11" y="25"/>
                        <a:pt x="11" y="16"/>
                      </a:cubicBezTo>
                      <a:cubicBezTo>
                        <a:pt x="11" y="10"/>
                        <a:pt x="9" y="5"/>
                        <a:pt x="5" y="0"/>
                      </a:cubicBezTo>
                      <a:cubicBezTo>
                        <a:pt x="14" y="10"/>
                        <a:pt x="14" y="10"/>
                        <a:pt x="14" y="10"/>
                      </a:cubicBezTo>
                      <a:cubicBezTo>
                        <a:pt x="17" y="14"/>
                        <a:pt x="19" y="20"/>
                        <a:pt x="19" y="26"/>
                      </a:cubicBezTo>
                      <a:cubicBezTo>
                        <a:pt x="19" y="35"/>
                        <a:pt x="15" y="42"/>
                        <a:pt x="8" y="4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0" name="Freeform 715"/>
                <p:cNvSpPr/>
                <p:nvPr/>
              </p:nvSpPr>
              <p:spPr bwMode="auto">
                <a:xfrm>
                  <a:off x="5761038" y="1046163"/>
                  <a:ext cx="14288" cy="15875"/>
                </a:xfrm>
                <a:custGeom>
                  <a:avLst/>
                  <a:gdLst>
                    <a:gd name="T0" fmla="*/ 9 w 11"/>
                    <a:gd name="T1" fmla="*/ 10 h 13"/>
                    <a:gd name="T2" fmla="*/ 0 w 11"/>
                    <a:gd name="T3" fmla="*/ 0 h 13"/>
                    <a:gd name="T4" fmla="*/ 3 w 11"/>
                    <a:gd name="T5" fmla="*/ 3 h 13"/>
                    <a:gd name="T6" fmla="*/ 11 w 11"/>
                    <a:gd name="T7" fmla="*/ 13 h 13"/>
                    <a:gd name="T8" fmla="*/ 9 w 11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3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2" y="2"/>
                        <a:pt x="3" y="3"/>
                      </a:cubicBezTo>
                      <a:cubicBezTo>
                        <a:pt x="11" y="13"/>
                        <a:pt x="11" y="13"/>
                        <a:pt x="11" y="13"/>
                      </a:cubicBezTo>
                      <a:cubicBezTo>
                        <a:pt x="10" y="12"/>
                        <a:pt x="9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1" name="Freeform 716"/>
                <p:cNvSpPr/>
                <p:nvPr/>
              </p:nvSpPr>
              <p:spPr bwMode="auto">
                <a:xfrm>
                  <a:off x="5765801" y="1049338"/>
                  <a:ext cx="15875" cy="17463"/>
                </a:xfrm>
                <a:custGeom>
                  <a:avLst/>
                  <a:gdLst>
                    <a:gd name="T0" fmla="*/ 8 w 13"/>
                    <a:gd name="T1" fmla="*/ 10 h 13"/>
                    <a:gd name="T2" fmla="*/ 0 w 13"/>
                    <a:gd name="T3" fmla="*/ 0 h 13"/>
                    <a:gd name="T4" fmla="*/ 4 w 13"/>
                    <a:gd name="T5" fmla="*/ 3 h 13"/>
                    <a:gd name="T6" fmla="*/ 13 w 13"/>
                    <a:gd name="T7" fmla="*/ 13 h 13"/>
                    <a:gd name="T8" fmla="*/ 8 w 13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3" y="2"/>
                        <a:pt x="4" y="3"/>
                      </a:cubicBezTo>
                      <a:cubicBezTo>
                        <a:pt x="13" y="13"/>
                        <a:pt x="13" y="13"/>
                        <a:pt x="13" y="13"/>
                      </a:cubicBezTo>
                      <a:cubicBezTo>
                        <a:pt x="11" y="12"/>
                        <a:pt x="9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2" name="Freeform 717"/>
                <p:cNvSpPr/>
                <p:nvPr/>
              </p:nvSpPr>
              <p:spPr bwMode="auto">
                <a:xfrm>
                  <a:off x="5770563" y="1054101"/>
                  <a:ext cx="19050" cy="14288"/>
                </a:xfrm>
                <a:custGeom>
                  <a:avLst/>
                  <a:gdLst>
                    <a:gd name="T0" fmla="*/ 9 w 15"/>
                    <a:gd name="T1" fmla="*/ 10 h 12"/>
                    <a:gd name="T2" fmla="*/ 0 w 15"/>
                    <a:gd name="T3" fmla="*/ 0 h 12"/>
                    <a:gd name="T4" fmla="*/ 7 w 15"/>
                    <a:gd name="T5" fmla="*/ 3 h 12"/>
                    <a:gd name="T6" fmla="*/ 15 w 15"/>
                    <a:gd name="T7" fmla="*/ 12 h 12"/>
                    <a:gd name="T8" fmla="*/ 9 w 15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2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5" y="2"/>
                        <a:pt x="7" y="3"/>
                      </a:cubicBezTo>
                      <a:cubicBezTo>
                        <a:pt x="15" y="12"/>
                        <a:pt x="15" y="12"/>
                        <a:pt x="15" y="12"/>
                      </a:cubicBezTo>
                      <a:cubicBezTo>
                        <a:pt x="13" y="12"/>
                        <a:pt x="11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3" name="Freeform 718"/>
                <p:cNvSpPr/>
                <p:nvPr/>
              </p:nvSpPr>
              <p:spPr bwMode="auto">
                <a:xfrm>
                  <a:off x="5778501" y="1057276"/>
                  <a:ext cx="17463" cy="12700"/>
                </a:xfrm>
                <a:custGeom>
                  <a:avLst/>
                  <a:gdLst>
                    <a:gd name="T0" fmla="*/ 8 w 13"/>
                    <a:gd name="T1" fmla="*/ 9 h 10"/>
                    <a:gd name="T2" fmla="*/ 0 w 13"/>
                    <a:gd name="T3" fmla="*/ 0 h 10"/>
                    <a:gd name="T4" fmla="*/ 4 w 13"/>
                    <a:gd name="T5" fmla="*/ 0 h 10"/>
                    <a:gd name="T6" fmla="*/ 13 w 13"/>
                    <a:gd name="T7" fmla="*/ 10 h 10"/>
                    <a:gd name="T8" fmla="*/ 8 w 13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3" y="0"/>
                        <a:pt x="4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1" y="10"/>
                        <a:pt x="10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4" name="Freeform 719"/>
                <p:cNvSpPr/>
                <p:nvPr/>
              </p:nvSpPr>
              <p:spPr bwMode="auto">
                <a:xfrm>
                  <a:off x="5784851" y="1057276"/>
                  <a:ext cx="11113" cy="12700"/>
                </a:xfrm>
                <a:custGeom>
                  <a:avLst/>
                  <a:gdLst>
                    <a:gd name="T0" fmla="*/ 9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9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5" name="Freeform 720"/>
                <p:cNvSpPr/>
                <p:nvPr/>
              </p:nvSpPr>
              <p:spPr bwMode="auto">
                <a:xfrm>
                  <a:off x="5526088" y="1195388"/>
                  <a:ext cx="250825" cy="11113"/>
                </a:xfrm>
                <a:custGeom>
                  <a:avLst/>
                  <a:gdLst>
                    <a:gd name="T0" fmla="*/ 7 w 158"/>
                    <a:gd name="T1" fmla="*/ 7 h 7"/>
                    <a:gd name="T2" fmla="*/ 0 w 158"/>
                    <a:gd name="T3" fmla="*/ 0 h 7"/>
                    <a:gd name="T4" fmla="*/ 152 w 158"/>
                    <a:gd name="T5" fmla="*/ 0 h 7"/>
                    <a:gd name="T6" fmla="*/ 158 w 158"/>
                    <a:gd name="T7" fmla="*/ 7 h 7"/>
                    <a:gd name="T8" fmla="*/ 7 w 158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8" h="7">
                      <a:moveTo>
                        <a:pt x="7" y="7"/>
                      </a:moveTo>
                      <a:lnTo>
                        <a:pt x="0" y="0"/>
                      </a:lnTo>
                      <a:lnTo>
                        <a:pt x="152" y="0"/>
                      </a:lnTo>
                      <a:lnTo>
                        <a:pt x="158" y="7"/>
                      </a:lnTo>
                      <a:lnTo>
                        <a:pt x="7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6" name="Freeform 721"/>
                <p:cNvSpPr/>
                <p:nvPr/>
              </p:nvSpPr>
              <p:spPr bwMode="auto">
                <a:xfrm>
                  <a:off x="5564188" y="1119188"/>
                  <a:ext cx="176213" cy="12700"/>
                </a:xfrm>
                <a:custGeom>
                  <a:avLst/>
                  <a:gdLst>
                    <a:gd name="T0" fmla="*/ 6 w 111"/>
                    <a:gd name="T1" fmla="*/ 8 h 8"/>
                    <a:gd name="T2" fmla="*/ 0 w 111"/>
                    <a:gd name="T3" fmla="*/ 0 h 8"/>
                    <a:gd name="T4" fmla="*/ 104 w 111"/>
                    <a:gd name="T5" fmla="*/ 0 h 8"/>
                    <a:gd name="T6" fmla="*/ 111 w 111"/>
                    <a:gd name="T7" fmla="*/ 8 h 8"/>
                    <a:gd name="T8" fmla="*/ 6 w 111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1" h="8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104" y="0"/>
                      </a:lnTo>
                      <a:lnTo>
                        <a:pt x="111" y="8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7" name="Freeform 722"/>
                <p:cNvSpPr/>
                <p:nvPr/>
              </p:nvSpPr>
              <p:spPr bwMode="auto">
                <a:xfrm>
                  <a:off x="5392738" y="1130301"/>
                  <a:ext cx="157163" cy="134938"/>
                </a:xfrm>
                <a:custGeom>
                  <a:avLst/>
                  <a:gdLst>
                    <a:gd name="T0" fmla="*/ 7 w 99"/>
                    <a:gd name="T1" fmla="*/ 85 h 85"/>
                    <a:gd name="T2" fmla="*/ 0 w 99"/>
                    <a:gd name="T3" fmla="*/ 77 h 85"/>
                    <a:gd name="T4" fmla="*/ 92 w 99"/>
                    <a:gd name="T5" fmla="*/ 0 h 85"/>
                    <a:gd name="T6" fmla="*/ 99 w 99"/>
                    <a:gd name="T7" fmla="*/ 8 h 85"/>
                    <a:gd name="T8" fmla="*/ 7 w 99"/>
                    <a:gd name="T9" fmla="*/ 85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9" h="85">
                      <a:moveTo>
                        <a:pt x="7" y="85"/>
                      </a:moveTo>
                      <a:lnTo>
                        <a:pt x="0" y="77"/>
                      </a:lnTo>
                      <a:lnTo>
                        <a:pt x="92" y="0"/>
                      </a:lnTo>
                      <a:lnTo>
                        <a:pt x="99" y="8"/>
                      </a:lnTo>
                      <a:lnTo>
                        <a:pt x="7" y="8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8" name="Freeform 723"/>
                <p:cNvSpPr/>
                <p:nvPr/>
              </p:nvSpPr>
              <p:spPr bwMode="auto">
                <a:xfrm>
                  <a:off x="5673726" y="931863"/>
                  <a:ext cx="152400" cy="12700"/>
                </a:xfrm>
                <a:custGeom>
                  <a:avLst/>
                  <a:gdLst>
                    <a:gd name="T0" fmla="*/ 7 w 96"/>
                    <a:gd name="T1" fmla="*/ 8 h 8"/>
                    <a:gd name="T2" fmla="*/ 0 w 96"/>
                    <a:gd name="T3" fmla="*/ 0 h 8"/>
                    <a:gd name="T4" fmla="*/ 89 w 96"/>
                    <a:gd name="T5" fmla="*/ 0 h 8"/>
                    <a:gd name="T6" fmla="*/ 96 w 96"/>
                    <a:gd name="T7" fmla="*/ 8 h 8"/>
                    <a:gd name="T8" fmla="*/ 7 w 96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6" h="8">
                      <a:moveTo>
                        <a:pt x="7" y="8"/>
                      </a:moveTo>
                      <a:lnTo>
                        <a:pt x="0" y="0"/>
                      </a:lnTo>
                      <a:lnTo>
                        <a:pt x="89" y="0"/>
                      </a:lnTo>
                      <a:lnTo>
                        <a:pt x="96" y="8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59" name="Freeform 724"/>
                <p:cNvSpPr/>
                <p:nvPr/>
              </p:nvSpPr>
              <p:spPr bwMode="auto">
                <a:xfrm>
                  <a:off x="5815013" y="804863"/>
                  <a:ext cx="12700" cy="139700"/>
                </a:xfrm>
                <a:custGeom>
                  <a:avLst/>
                  <a:gdLst>
                    <a:gd name="T0" fmla="*/ 7 w 8"/>
                    <a:gd name="T1" fmla="*/ 88 h 88"/>
                    <a:gd name="T2" fmla="*/ 0 w 8"/>
                    <a:gd name="T3" fmla="*/ 80 h 88"/>
                    <a:gd name="T4" fmla="*/ 1 w 8"/>
                    <a:gd name="T5" fmla="*/ 0 h 88"/>
                    <a:gd name="T6" fmla="*/ 8 w 8"/>
                    <a:gd name="T7" fmla="*/ 8 h 88"/>
                    <a:gd name="T8" fmla="*/ 7 w 8"/>
                    <a:gd name="T9" fmla="*/ 88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88">
                      <a:moveTo>
                        <a:pt x="7" y="88"/>
                      </a:moveTo>
                      <a:lnTo>
                        <a:pt x="0" y="80"/>
                      </a:lnTo>
                      <a:lnTo>
                        <a:pt x="1" y="0"/>
                      </a:lnTo>
                      <a:lnTo>
                        <a:pt x="8" y="8"/>
                      </a:lnTo>
                      <a:lnTo>
                        <a:pt x="7" y="8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0" name="Freeform 725"/>
                <p:cNvSpPr/>
                <p:nvPr/>
              </p:nvSpPr>
              <p:spPr bwMode="auto">
                <a:xfrm>
                  <a:off x="5510213" y="1057276"/>
                  <a:ext cx="14288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3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1" name="Freeform 726"/>
                <p:cNvSpPr/>
                <p:nvPr/>
              </p:nvSpPr>
              <p:spPr bwMode="auto">
                <a:xfrm>
                  <a:off x="5514976" y="1055688"/>
                  <a:ext cx="12700" cy="14288"/>
                </a:xfrm>
                <a:custGeom>
                  <a:avLst/>
                  <a:gdLst>
                    <a:gd name="T0" fmla="*/ 8 w 11"/>
                    <a:gd name="T1" fmla="*/ 11 h 11"/>
                    <a:gd name="T2" fmla="*/ 0 w 11"/>
                    <a:gd name="T3" fmla="*/ 1 h 11"/>
                    <a:gd name="T4" fmla="*/ 3 w 11"/>
                    <a:gd name="T5" fmla="*/ 0 h 11"/>
                    <a:gd name="T6" fmla="*/ 11 w 11"/>
                    <a:gd name="T7" fmla="*/ 10 h 11"/>
                    <a:gd name="T8" fmla="*/ 8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2" name="Freeform 727"/>
                <p:cNvSpPr/>
                <p:nvPr/>
              </p:nvSpPr>
              <p:spPr bwMode="auto">
                <a:xfrm>
                  <a:off x="5518151" y="1054101"/>
                  <a:ext cx="14288" cy="14288"/>
                </a:xfrm>
                <a:custGeom>
                  <a:avLst/>
                  <a:gdLst>
                    <a:gd name="T0" fmla="*/ 8 w 12"/>
                    <a:gd name="T1" fmla="*/ 11 h 11"/>
                    <a:gd name="T2" fmla="*/ 0 w 12"/>
                    <a:gd name="T3" fmla="*/ 1 h 11"/>
                    <a:gd name="T4" fmla="*/ 4 w 12"/>
                    <a:gd name="T5" fmla="*/ 0 h 11"/>
                    <a:gd name="T6" fmla="*/ 12 w 12"/>
                    <a:gd name="T7" fmla="*/ 10 h 11"/>
                    <a:gd name="T8" fmla="*/ 8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3" name="Freeform 728"/>
                <p:cNvSpPr/>
                <p:nvPr/>
              </p:nvSpPr>
              <p:spPr bwMode="auto">
                <a:xfrm>
                  <a:off x="5522913" y="1052513"/>
                  <a:ext cx="15875" cy="14288"/>
                </a:xfrm>
                <a:custGeom>
                  <a:avLst/>
                  <a:gdLst>
                    <a:gd name="T0" fmla="*/ 8 w 12"/>
                    <a:gd name="T1" fmla="*/ 12 h 12"/>
                    <a:gd name="T2" fmla="*/ 0 w 12"/>
                    <a:gd name="T3" fmla="*/ 2 h 12"/>
                    <a:gd name="T4" fmla="*/ 3 w 12"/>
                    <a:gd name="T5" fmla="*/ 0 h 12"/>
                    <a:gd name="T6" fmla="*/ 12 w 12"/>
                    <a:gd name="T7" fmla="*/ 10 h 12"/>
                    <a:gd name="T8" fmla="*/ 8 w 12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8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1"/>
                        <a:pt x="2" y="1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0" y="10"/>
                        <a:pt x="9" y="11"/>
                        <a:pt x="8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4" name="Freeform 729"/>
                <p:cNvSpPr/>
                <p:nvPr/>
              </p:nvSpPr>
              <p:spPr bwMode="auto">
                <a:xfrm>
                  <a:off x="5526088" y="1006476"/>
                  <a:ext cx="25400" cy="58738"/>
                </a:xfrm>
                <a:custGeom>
                  <a:avLst/>
                  <a:gdLst>
                    <a:gd name="T0" fmla="*/ 9 w 20"/>
                    <a:gd name="T1" fmla="*/ 47 h 47"/>
                    <a:gd name="T2" fmla="*/ 0 w 20"/>
                    <a:gd name="T3" fmla="*/ 37 h 47"/>
                    <a:gd name="T4" fmla="*/ 12 w 20"/>
                    <a:gd name="T5" fmla="*/ 16 h 47"/>
                    <a:gd name="T6" fmla="*/ 6 w 20"/>
                    <a:gd name="T7" fmla="*/ 0 h 47"/>
                    <a:gd name="T8" fmla="*/ 14 w 20"/>
                    <a:gd name="T9" fmla="*/ 10 h 47"/>
                    <a:gd name="T10" fmla="*/ 20 w 20"/>
                    <a:gd name="T11" fmla="*/ 26 h 47"/>
                    <a:gd name="T12" fmla="*/ 9 w 20"/>
                    <a:gd name="T13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" h="47">
                      <a:moveTo>
                        <a:pt x="9" y="47"/>
                      </a:moveTo>
                      <a:cubicBezTo>
                        <a:pt x="0" y="37"/>
                        <a:pt x="0" y="37"/>
                        <a:pt x="0" y="37"/>
                      </a:cubicBezTo>
                      <a:cubicBezTo>
                        <a:pt x="7" y="33"/>
                        <a:pt x="12" y="25"/>
                        <a:pt x="12" y="16"/>
                      </a:cubicBezTo>
                      <a:cubicBezTo>
                        <a:pt x="12" y="10"/>
                        <a:pt x="10" y="5"/>
                        <a:pt x="6" y="0"/>
                      </a:cubicBezTo>
                      <a:cubicBezTo>
                        <a:pt x="14" y="10"/>
                        <a:pt x="14" y="10"/>
                        <a:pt x="14" y="10"/>
                      </a:cubicBezTo>
                      <a:cubicBezTo>
                        <a:pt x="18" y="14"/>
                        <a:pt x="20" y="20"/>
                        <a:pt x="20" y="26"/>
                      </a:cubicBezTo>
                      <a:cubicBezTo>
                        <a:pt x="20" y="35"/>
                        <a:pt x="15" y="42"/>
                        <a:pt x="9" y="4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5" name="Freeform 730"/>
                <p:cNvSpPr/>
                <p:nvPr/>
              </p:nvSpPr>
              <p:spPr bwMode="auto">
                <a:xfrm>
                  <a:off x="5486401" y="1046163"/>
                  <a:ext cx="14288" cy="15875"/>
                </a:xfrm>
                <a:custGeom>
                  <a:avLst/>
                  <a:gdLst>
                    <a:gd name="T0" fmla="*/ 8 w 11"/>
                    <a:gd name="T1" fmla="*/ 10 h 13"/>
                    <a:gd name="T2" fmla="*/ 0 w 11"/>
                    <a:gd name="T3" fmla="*/ 0 h 13"/>
                    <a:gd name="T4" fmla="*/ 2 w 11"/>
                    <a:gd name="T5" fmla="*/ 3 h 13"/>
                    <a:gd name="T6" fmla="*/ 11 w 11"/>
                    <a:gd name="T7" fmla="*/ 13 h 13"/>
                    <a:gd name="T8" fmla="*/ 8 w 11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2" y="2"/>
                        <a:pt x="2" y="3"/>
                      </a:cubicBezTo>
                      <a:cubicBezTo>
                        <a:pt x="11" y="13"/>
                        <a:pt x="11" y="13"/>
                        <a:pt x="11" y="13"/>
                      </a:cubicBezTo>
                      <a:cubicBezTo>
                        <a:pt x="10" y="12"/>
                        <a:pt x="9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6" name="Freeform 731"/>
                <p:cNvSpPr/>
                <p:nvPr/>
              </p:nvSpPr>
              <p:spPr bwMode="auto">
                <a:xfrm>
                  <a:off x="5489576" y="1049338"/>
                  <a:ext cx="15875" cy="17463"/>
                </a:xfrm>
                <a:custGeom>
                  <a:avLst/>
                  <a:gdLst>
                    <a:gd name="T0" fmla="*/ 9 w 13"/>
                    <a:gd name="T1" fmla="*/ 10 h 13"/>
                    <a:gd name="T2" fmla="*/ 0 w 13"/>
                    <a:gd name="T3" fmla="*/ 0 h 13"/>
                    <a:gd name="T4" fmla="*/ 5 w 13"/>
                    <a:gd name="T5" fmla="*/ 3 h 13"/>
                    <a:gd name="T6" fmla="*/ 13 w 13"/>
                    <a:gd name="T7" fmla="*/ 13 h 13"/>
                    <a:gd name="T8" fmla="*/ 9 w 13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3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3" y="2"/>
                        <a:pt x="5" y="3"/>
                      </a:cubicBezTo>
                      <a:cubicBezTo>
                        <a:pt x="13" y="13"/>
                        <a:pt x="13" y="13"/>
                        <a:pt x="13" y="13"/>
                      </a:cubicBezTo>
                      <a:cubicBezTo>
                        <a:pt x="12" y="12"/>
                        <a:pt x="10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7" name="Freeform 732"/>
                <p:cNvSpPr/>
                <p:nvPr/>
              </p:nvSpPr>
              <p:spPr bwMode="auto">
                <a:xfrm>
                  <a:off x="5495926" y="1054101"/>
                  <a:ext cx="19050" cy="14288"/>
                </a:xfrm>
                <a:custGeom>
                  <a:avLst/>
                  <a:gdLst>
                    <a:gd name="T0" fmla="*/ 8 w 15"/>
                    <a:gd name="T1" fmla="*/ 10 h 12"/>
                    <a:gd name="T2" fmla="*/ 0 w 15"/>
                    <a:gd name="T3" fmla="*/ 0 h 12"/>
                    <a:gd name="T4" fmla="*/ 7 w 15"/>
                    <a:gd name="T5" fmla="*/ 3 h 12"/>
                    <a:gd name="T6" fmla="*/ 15 w 15"/>
                    <a:gd name="T7" fmla="*/ 12 h 12"/>
                    <a:gd name="T8" fmla="*/ 8 w 15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4" y="2"/>
                        <a:pt x="7" y="3"/>
                      </a:cubicBezTo>
                      <a:cubicBezTo>
                        <a:pt x="15" y="12"/>
                        <a:pt x="15" y="12"/>
                        <a:pt x="15" y="12"/>
                      </a:cubicBezTo>
                      <a:cubicBezTo>
                        <a:pt x="13" y="12"/>
                        <a:pt x="10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8" name="Freeform 733"/>
                <p:cNvSpPr/>
                <p:nvPr/>
              </p:nvSpPr>
              <p:spPr bwMode="auto">
                <a:xfrm>
                  <a:off x="5503863" y="1057276"/>
                  <a:ext cx="15875" cy="12700"/>
                </a:xfrm>
                <a:custGeom>
                  <a:avLst/>
                  <a:gdLst>
                    <a:gd name="T0" fmla="*/ 8 w 12"/>
                    <a:gd name="T1" fmla="*/ 9 h 10"/>
                    <a:gd name="T2" fmla="*/ 0 w 12"/>
                    <a:gd name="T3" fmla="*/ 0 h 10"/>
                    <a:gd name="T4" fmla="*/ 4 w 12"/>
                    <a:gd name="T5" fmla="*/ 0 h 10"/>
                    <a:gd name="T6" fmla="*/ 12 w 12"/>
                    <a:gd name="T7" fmla="*/ 10 h 10"/>
                    <a:gd name="T8" fmla="*/ 8 w 12"/>
                    <a:gd name="T9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9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69" name="Freeform 734"/>
                <p:cNvSpPr/>
                <p:nvPr/>
              </p:nvSpPr>
              <p:spPr bwMode="auto">
                <a:xfrm>
                  <a:off x="5508626" y="1057276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0" name="Freeform 735"/>
                <p:cNvSpPr/>
                <p:nvPr/>
              </p:nvSpPr>
              <p:spPr bwMode="auto">
                <a:xfrm>
                  <a:off x="5432426" y="1062038"/>
                  <a:ext cx="26988" cy="57150"/>
                </a:xfrm>
                <a:custGeom>
                  <a:avLst/>
                  <a:gdLst>
                    <a:gd name="T0" fmla="*/ 21 w 21"/>
                    <a:gd name="T1" fmla="*/ 46 h 46"/>
                    <a:gd name="T2" fmla="*/ 13 w 21"/>
                    <a:gd name="T3" fmla="*/ 36 h 46"/>
                    <a:gd name="T4" fmla="*/ 0 w 21"/>
                    <a:gd name="T5" fmla="*/ 0 h 46"/>
                    <a:gd name="T6" fmla="*/ 8 w 21"/>
                    <a:gd name="T7" fmla="*/ 10 h 46"/>
                    <a:gd name="T8" fmla="*/ 21 w 21"/>
                    <a:gd name="T9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46">
                      <a:moveTo>
                        <a:pt x="21" y="46"/>
                      </a:moveTo>
                      <a:cubicBezTo>
                        <a:pt x="13" y="36"/>
                        <a:pt x="13" y="36"/>
                        <a:pt x="13" y="36"/>
                      </a:cubicBezTo>
                      <a:cubicBezTo>
                        <a:pt x="5" y="26"/>
                        <a:pt x="0" y="14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23"/>
                        <a:pt x="13" y="36"/>
                        <a:pt x="21" y="4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1" name="Freeform 736"/>
                <p:cNvSpPr/>
                <p:nvPr/>
              </p:nvSpPr>
              <p:spPr bwMode="auto">
                <a:xfrm>
                  <a:off x="5743576" y="754063"/>
                  <a:ext cx="14288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1 h 10"/>
                    <a:gd name="T4" fmla="*/ 2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1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2" name="Freeform 737"/>
                <p:cNvSpPr/>
                <p:nvPr/>
              </p:nvSpPr>
              <p:spPr bwMode="auto">
                <a:xfrm>
                  <a:off x="5746751" y="754063"/>
                  <a:ext cx="14288" cy="12700"/>
                </a:xfrm>
                <a:custGeom>
                  <a:avLst/>
                  <a:gdLst>
                    <a:gd name="T0" fmla="*/ 9 w 11"/>
                    <a:gd name="T1" fmla="*/ 10 h 10"/>
                    <a:gd name="T2" fmla="*/ 0 w 11"/>
                    <a:gd name="T3" fmla="*/ 0 h 10"/>
                    <a:gd name="T4" fmla="*/ 3 w 11"/>
                    <a:gd name="T5" fmla="*/ 0 h 10"/>
                    <a:gd name="T6" fmla="*/ 11 w 11"/>
                    <a:gd name="T7" fmla="*/ 10 h 10"/>
                    <a:gd name="T8" fmla="*/ 9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3" name="Freeform 738"/>
                <p:cNvSpPr/>
                <p:nvPr/>
              </p:nvSpPr>
              <p:spPr bwMode="auto">
                <a:xfrm>
                  <a:off x="5749926" y="752476"/>
                  <a:ext cx="14288" cy="14288"/>
                </a:xfrm>
                <a:custGeom>
                  <a:avLst/>
                  <a:gdLst>
                    <a:gd name="T0" fmla="*/ 8 w 11"/>
                    <a:gd name="T1" fmla="*/ 11 h 11"/>
                    <a:gd name="T2" fmla="*/ 0 w 11"/>
                    <a:gd name="T3" fmla="*/ 1 h 11"/>
                    <a:gd name="T4" fmla="*/ 3 w 11"/>
                    <a:gd name="T5" fmla="*/ 0 h 11"/>
                    <a:gd name="T6" fmla="*/ 11 w 11"/>
                    <a:gd name="T7" fmla="*/ 10 h 11"/>
                    <a:gd name="T8" fmla="*/ 8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4" name="Freeform 739"/>
                <p:cNvSpPr/>
                <p:nvPr/>
              </p:nvSpPr>
              <p:spPr bwMode="auto">
                <a:xfrm>
                  <a:off x="5754688" y="750888"/>
                  <a:ext cx="12700" cy="14288"/>
                </a:xfrm>
                <a:custGeom>
                  <a:avLst/>
                  <a:gdLst>
                    <a:gd name="T0" fmla="*/ 8 w 11"/>
                    <a:gd name="T1" fmla="*/ 11 h 11"/>
                    <a:gd name="T2" fmla="*/ 0 w 11"/>
                    <a:gd name="T3" fmla="*/ 1 h 11"/>
                    <a:gd name="T4" fmla="*/ 2 w 11"/>
                    <a:gd name="T5" fmla="*/ 0 h 11"/>
                    <a:gd name="T6" fmla="*/ 11 w 11"/>
                    <a:gd name="T7" fmla="*/ 9 h 11"/>
                    <a:gd name="T8" fmla="*/ 8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2" y="0"/>
                      </a:cubicBezTo>
                      <a:cubicBezTo>
                        <a:pt x="11" y="9"/>
                        <a:pt x="11" y="9"/>
                        <a:pt x="11" y="9"/>
                      </a:cubicBezTo>
                      <a:cubicBezTo>
                        <a:pt x="10" y="10"/>
                        <a:pt x="9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5" name="Freeform 740"/>
                <p:cNvSpPr/>
                <p:nvPr/>
              </p:nvSpPr>
              <p:spPr bwMode="auto">
                <a:xfrm>
                  <a:off x="5756276" y="715963"/>
                  <a:ext cx="22225" cy="46038"/>
                </a:xfrm>
                <a:custGeom>
                  <a:avLst/>
                  <a:gdLst>
                    <a:gd name="T0" fmla="*/ 9 w 17"/>
                    <a:gd name="T1" fmla="*/ 37 h 37"/>
                    <a:gd name="T2" fmla="*/ 0 w 17"/>
                    <a:gd name="T3" fmla="*/ 28 h 37"/>
                    <a:gd name="T4" fmla="*/ 9 w 17"/>
                    <a:gd name="T5" fmla="*/ 12 h 37"/>
                    <a:gd name="T6" fmla="*/ 5 w 17"/>
                    <a:gd name="T7" fmla="*/ 0 h 37"/>
                    <a:gd name="T8" fmla="*/ 13 w 17"/>
                    <a:gd name="T9" fmla="*/ 10 h 37"/>
                    <a:gd name="T10" fmla="*/ 17 w 17"/>
                    <a:gd name="T11" fmla="*/ 22 h 37"/>
                    <a:gd name="T12" fmla="*/ 9 w 17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37">
                      <a:moveTo>
                        <a:pt x="9" y="37"/>
                      </a:move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6" y="24"/>
                        <a:pt x="9" y="19"/>
                        <a:pt x="9" y="12"/>
                      </a:cubicBezTo>
                      <a:cubicBezTo>
                        <a:pt x="9" y="7"/>
                        <a:pt x="7" y="3"/>
                        <a:pt x="5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6" y="13"/>
                        <a:pt x="17" y="17"/>
                        <a:pt x="17" y="22"/>
                      </a:cubicBezTo>
                      <a:cubicBezTo>
                        <a:pt x="17" y="28"/>
                        <a:pt x="14" y="34"/>
                        <a:pt x="9" y="3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6" name="Freeform 741"/>
                <p:cNvSpPr/>
                <p:nvPr/>
              </p:nvSpPr>
              <p:spPr bwMode="auto">
                <a:xfrm>
                  <a:off x="5483226" y="931863"/>
                  <a:ext cx="152400" cy="12700"/>
                </a:xfrm>
                <a:custGeom>
                  <a:avLst/>
                  <a:gdLst>
                    <a:gd name="T0" fmla="*/ 6 w 96"/>
                    <a:gd name="T1" fmla="*/ 8 h 8"/>
                    <a:gd name="T2" fmla="*/ 0 w 96"/>
                    <a:gd name="T3" fmla="*/ 0 h 8"/>
                    <a:gd name="T4" fmla="*/ 90 w 96"/>
                    <a:gd name="T5" fmla="*/ 0 h 8"/>
                    <a:gd name="T6" fmla="*/ 96 w 96"/>
                    <a:gd name="T7" fmla="*/ 8 h 8"/>
                    <a:gd name="T8" fmla="*/ 6 w 96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6" h="8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90" y="0"/>
                      </a:lnTo>
                      <a:lnTo>
                        <a:pt x="96" y="8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7" name="Freeform 742"/>
                <p:cNvSpPr/>
                <p:nvPr/>
              </p:nvSpPr>
              <p:spPr bwMode="auto">
                <a:xfrm>
                  <a:off x="5626101" y="804863"/>
                  <a:ext cx="11113" cy="139700"/>
                </a:xfrm>
                <a:custGeom>
                  <a:avLst/>
                  <a:gdLst>
                    <a:gd name="T0" fmla="*/ 6 w 7"/>
                    <a:gd name="T1" fmla="*/ 88 h 88"/>
                    <a:gd name="T2" fmla="*/ 0 w 7"/>
                    <a:gd name="T3" fmla="*/ 80 h 88"/>
                    <a:gd name="T4" fmla="*/ 0 w 7"/>
                    <a:gd name="T5" fmla="*/ 0 h 88"/>
                    <a:gd name="T6" fmla="*/ 7 w 7"/>
                    <a:gd name="T7" fmla="*/ 8 h 88"/>
                    <a:gd name="T8" fmla="*/ 6 w 7"/>
                    <a:gd name="T9" fmla="*/ 88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88">
                      <a:moveTo>
                        <a:pt x="6" y="88"/>
                      </a:moveTo>
                      <a:lnTo>
                        <a:pt x="0" y="80"/>
                      </a:lnTo>
                      <a:lnTo>
                        <a:pt x="0" y="0"/>
                      </a:lnTo>
                      <a:lnTo>
                        <a:pt x="7" y="8"/>
                      </a:lnTo>
                      <a:lnTo>
                        <a:pt x="6" y="8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8" name="Freeform 743"/>
                <p:cNvSpPr/>
                <p:nvPr/>
              </p:nvSpPr>
              <p:spPr bwMode="auto">
                <a:xfrm>
                  <a:off x="5797551" y="655638"/>
                  <a:ext cx="12700" cy="11113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2 w 10"/>
                    <a:gd name="T5" fmla="*/ 0 h 10"/>
                    <a:gd name="T6" fmla="*/ 10 w 10"/>
                    <a:gd name="T7" fmla="*/ 10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9" name="Freeform 744"/>
                <p:cNvSpPr/>
                <p:nvPr/>
              </p:nvSpPr>
              <p:spPr bwMode="auto">
                <a:xfrm>
                  <a:off x="5800726" y="655638"/>
                  <a:ext cx="20638" cy="12700"/>
                </a:xfrm>
                <a:custGeom>
                  <a:avLst/>
                  <a:gdLst>
                    <a:gd name="T0" fmla="*/ 8 w 17"/>
                    <a:gd name="T1" fmla="*/ 10 h 11"/>
                    <a:gd name="T2" fmla="*/ 0 w 17"/>
                    <a:gd name="T3" fmla="*/ 0 h 11"/>
                    <a:gd name="T4" fmla="*/ 9 w 17"/>
                    <a:gd name="T5" fmla="*/ 2 h 11"/>
                    <a:gd name="T6" fmla="*/ 17 w 17"/>
                    <a:gd name="T7" fmla="*/ 11 h 11"/>
                    <a:gd name="T8" fmla="*/ 8 w 17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1"/>
                        <a:pt x="6" y="1"/>
                        <a:pt x="9" y="2"/>
                      </a:cubicBezTo>
                      <a:cubicBezTo>
                        <a:pt x="17" y="11"/>
                        <a:pt x="17" y="11"/>
                        <a:pt x="17" y="11"/>
                      </a:cubicBezTo>
                      <a:cubicBezTo>
                        <a:pt x="14" y="11"/>
                        <a:pt x="11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0" name="Freeform 745"/>
                <p:cNvSpPr/>
                <p:nvPr/>
              </p:nvSpPr>
              <p:spPr bwMode="auto">
                <a:xfrm>
                  <a:off x="5811838" y="657226"/>
                  <a:ext cx="28575" cy="19050"/>
                </a:xfrm>
                <a:custGeom>
                  <a:avLst/>
                  <a:gdLst>
                    <a:gd name="T0" fmla="*/ 8 w 23"/>
                    <a:gd name="T1" fmla="*/ 9 h 15"/>
                    <a:gd name="T2" fmla="*/ 0 w 23"/>
                    <a:gd name="T3" fmla="*/ 0 h 15"/>
                    <a:gd name="T4" fmla="*/ 15 w 23"/>
                    <a:gd name="T5" fmla="*/ 5 h 15"/>
                    <a:gd name="T6" fmla="*/ 23 w 23"/>
                    <a:gd name="T7" fmla="*/ 15 h 15"/>
                    <a:gd name="T8" fmla="*/ 8 w 23"/>
                    <a:gd name="T9" fmla="*/ 9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15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1"/>
                        <a:pt x="10" y="2"/>
                        <a:pt x="15" y="5"/>
                      </a:cubicBezTo>
                      <a:cubicBezTo>
                        <a:pt x="23" y="15"/>
                        <a:pt x="23" y="15"/>
                        <a:pt x="23" y="15"/>
                      </a:cubicBezTo>
                      <a:cubicBezTo>
                        <a:pt x="19" y="12"/>
                        <a:pt x="14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1" name="Freeform 746"/>
                <p:cNvSpPr/>
                <p:nvPr/>
              </p:nvSpPr>
              <p:spPr bwMode="auto">
                <a:xfrm>
                  <a:off x="5830888" y="663576"/>
                  <a:ext cx="23813" cy="20638"/>
                </a:xfrm>
                <a:custGeom>
                  <a:avLst/>
                  <a:gdLst>
                    <a:gd name="T0" fmla="*/ 8 w 19"/>
                    <a:gd name="T1" fmla="*/ 10 h 17"/>
                    <a:gd name="T2" fmla="*/ 0 w 19"/>
                    <a:gd name="T3" fmla="*/ 0 h 17"/>
                    <a:gd name="T4" fmla="*/ 10 w 19"/>
                    <a:gd name="T5" fmla="*/ 7 h 17"/>
                    <a:gd name="T6" fmla="*/ 19 w 19"/>
                    <a:gd name="T7" fmla="*/ 17 h 17"/>
                    <a:gd name="T8" fmla="*/ 8 w 19"/>
                    <a:gd name="T9" fmla="*/ 1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17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"/>
                        <a:pt x="7" y="4"/>
                        <a:pt x="10" y="7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5" y="14"/>
                        <a:pt x="12" y="12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2" name="Freeform 747"/>
                <p:cNvSpPr/>
                <p:nvPr/>
              </p:nvSpPr>
              <p:spPr bwMode="auto">
                <a:xfrm>
                  <a:off x="5843588" y="673101"/>
                  <a:ext cx="17463" cy="17463"/>
                </a:xfrm>
                <a:custGeom>
                  <a:avLst/>
                  <a:gdLst>
                    <a:gd name="T0" fmla="*/ 9 w 14"/>
                    <a:gd name="T1" fmla="*/ 10 h 15"/>
                    <a:gd name="T2" fmla="*/ 0 w 14"/>
                    <a:gd name="T3" fmla="*/ 0 h 15"/>
                    <a:gd name="T4" fmla="*/ 6 w 14"/>
                    <a:gd name="T5" fmla="*/ 6 h 15"/>
                    <a:gd name="T6" fmla="*/ 14 w 14"/>
                    <a:gd name="T7" fmla="*/ 15 h 15"/>
                    <a:gd name="T8" fmla="*/ 9 w 14"/>
                    <a:gd name="T9" fmla="*/ 1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5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2"/>
                        <a:pt x="4" y="4"/>
                        <a:pt x="6" y="6"/>
                      </a:cubicBezTo>
                      <a:cubicBezTo>
                        <a:pt x="14" y="15"/>
                        <a:pt x="14" y="15"/>
                        <a:pt x="14" y="15"/>
                      </a:cubicBezTo>
                      <a:cubicBezTo>
                        <a:pt x="12" y="13"/>
                        <a:pt x="11" y="12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3" name="Freeform 748"/>
                <p:cNvSpPr/>
                <p:nvPr/>
              </p:nvSpPr>
              <p:spPr bwMode="auto">
                <a:xfrm>
                  <a:off x="5559426" y="754063"/>
                  <a:ext cx="195263" cy="12700"/>
                </a:xfrm>
                <a:custGeom>
                  <a:avLst/>
                  <a:gdLst>
                    <a:gd name="T0" fmla="*/ 6 w 123"/>
                    <a:gd name="T1" fmla="*/ 8 h 8"/>
                    <a:gd name="T2" fmla="*/ 0 w 123"/>
                    <a:gd name="T3" fmla="*/ 0 h 8"/>
                    <a:gd name="T4" fmla="*/ 116 w 123"/>
                    <a:gd name="T5" fmla="*/ 0 h 8"/>
                    <a:gd name="T6" fmla="*/ 123 w 123"/>
                    <a:gd name="T7" fmla="*/ 8 h 8"/>
                    <a:gd name="T8" fmla="*/ 6 w 123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3" h="8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116" y="0"/>
                      </a:lnTo>
                      <a:lnTo>
                        <a:pt x="123" y="8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4" name="Freeform 749"/>
                <p:cNvSpPr/>
                <p:nvPr/>
              </p:nvSpPr>
              <p:spPr bwMode="auto">
                <a:xfrm>
                  <a:off x="5541963" y="746126"/>
                  <a:ext cx="12700" cy="14288"/>
                </a:xfrm>
                <a:custGeom>
                  <a:avLst/>
                  <a:gdLst>
                    <a:gd name="T0" fmla="*/ 8 w 10"/>
                    <a:gd name="T1" fmla="*/ 10 h 12"/>
                    <a:gd name="T2" fmla="*/ 0 w 10"/>
                    <a:gd name="T3" fmla="*/ 0 h 12"/>
                    <a:gd name="T4" fmla="*/ 2 w 10"/>
                    <a:gd name="T5" fmla="*/ 2 h 12"/>
                    <a:gd name="T6" fmla="*/ 10 w 10"/>
                    <a:gd name="T7" fmla="*/ 12 h 12"/>
                    <a:gd name="T8" fmla="*/ 8 w 10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2"/>
                        <a:pt x="2" y="2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9" y="11"/>
                        <a:pt x="9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5" name="Freeform 750"/>
                <p:cNvSpPr/>
                <p:nvPr/>
              </p:nvSpPr>
              <p:spPr bwMode="auto">
                <a:xfrm>
                  <a:off x="5543551" y="749301"/>
                  <a:ext cx="14288" cy="14288"/>
                </a:xfrm>
                <a:custGeom>
                  <a:avLst/>
                  <a:gdLst>
                    <a:gd name="T0" fmla="*/ 8 w 11"/>
                    <a:gd name="T1" fmla="*/ 10 h 12"/>
                    <a:gd name="T2" fmla="*/ 0 w 11"/>
                    <a:gd name="T3" fmla="*/ 0 h 12"/>
                    <a:gd name="T4" fmla="*/ 3 w 11"/>
                    <a:gd name="T5" fmla="*/ 2 h 12"/>
                    <a:gd name="T6" fmla="*/ 11 w 11"/>
                    <a:gd name="T7" fmla="*/ 12 h 12"/>
                    <a:gd name="T8" fmla="*/ 8 w 11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2" y="2"/>
                        <a:pt x="3" y="2"/>
                      </a:cubicBezTo>
                      <a:cubicBezTo>
                        <a:pt x="11" y="12"/>
                        <a:pt x="11" y="12"/>
                        <a:pt x="11" y="12"/>
                      </a:cubicBezTo>
                      <a:cubicBezTo>
                        <a:pt x="10" y="12"/>
                        <a:pt x="9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6" name="Freeform 751"/>
                <p:cNvSpPr/>
                <p:nvPr/>
              </p:nvSpPr>
              <p:spPr bwMode="auto">
                <a:xfrm>
                  <a:off x="5548313" y="750888"/>
                  <a:ext cx="15875" cy="15875"/>
                </a:xfrm>
                <a:custGeom>
                  <a:avLst/>
                  <a:gdLst>
                    <a:gd name="T0" fmla="*/ 8 w 13"/>
                    <a:gd name="T1" fmla="*/ 10 h 12"/>
                    <a:gd name="T2" fmla="*/ 0 w 13"/>
                    <a:gd name="T3" fmla="*/ 0 h 12"/>
                    <a:gd name="T4" fmla="*/ 5 w 13"/>
                    <a:gd name="T5" fmla="*/ 2 h 12"/>
                    <a:gd name="T6" fmla="*/ 13 w 13"/>
                    <a:gd name="T7" fmla="*/ 12 h 12"/>
                    <a:gd name="T8" fmla="*/ 8 w 13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3" y="2"/>
                        <a:pt x="5" y="2"/>
                      </a:cubicBezTo>
                      <a:cubicBezTo>
                        <a:pt x="13" y="12"/>
                        <a:pt x="13" y="12"/>
                        <a:pt x="13" y="12"/>
                      </a:cubicBezTo>
                      <a:cubicBezTo>
                        <a:pt x="11" y="12"/>
                        <a:pt x="10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7" name="Freeform 752"/>
                <p:cNvSpPr/>
                <p:nvPr/>
              </p:nvSpPr>
              <p:spPr bwMode="auto">
                <a:xfrm>
                  <a:off x="5554663" y="754063"/>
                  <a:ext cx="12700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3 w 11"/>
                    <a:gd name="T5" fmla="*/ 1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1"/>
                        <a:pt x="3" y="1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8" name="Freeform 753"/>
                <p:cNvSpPr/>
                <p:nvPr/>
              </p:nvSpPr>
              <p:spPr bwMode="auto">
                <a:xfrm>
                  <a:off x="5557838" y="754063"/>
                  <a:ext cx="11113" cy="12700"/>
                </a:xfrm>
                <a:custGeom>
                  <a:avLst/>
                  <a:gdLst>
                    <a:gd name="T0" fmla="*/ 8 w 9"/>
                    <a:gd name="T1" fmla="*/ 9 h 9"/>
                    <a:gd name="T2" fmla="*/ 0 w 9"/>
                    <a:gd name="T3" fmla="*/ 0 h 9"/>
                    <a:gd name="T4" fmla="*/ 1 w 9"/>
                    <a:gd name="T5" fmla="*/ 0 h 9"/>
                    <a:gd name="T6" fmla="*/ 9 w 9"/>
                    <a:gd name="T7" fmla="*/ 9 h 9"/>
                    <a:gd name="T8" fmla="*/ 8 w 9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9"/>
                        <a:pt x="9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89" name="Freeform 754"/>
                <p:cNvSpPr/>
                <p:nvPr/>
              </p:nvSpPr>
              <p:spPr bwMode="auto">
                <a:xfrm>
                  <a:off x="5432426" y="725488"/>
                  <a:ext cx="15875" cy="349250"/>
                </a:xfrm>
                <a:custGeom>
                  <a:avLst/>
                  <a:gdLst>
                    <a:gd name="T0" fmla="*/ 7 w 10"/>
                    <a:gd name="T1" fmla="*/ 220 h 220"/>
                    <a:gd name="T2" fmla="*/ 0 w 10"/>
                    <a:gd name="T3" fmla="*/ 212 h 220"/>
                    <a:gd name="T4" fmla="*/ 3 w 10"/>
                    <a:gd name="T5" fmla="*/ 0 h 220"/>
                    <a:gd name="T6" fmla="*/ 10 w 10"/>
                    <a:gd name="T7" fmla="*/ 7 h 220"/>
                    <a:gd name="T8" fmla="*/ 7 w 10"/>
                    <a:gd name="T9" fmla="*/ 220 h 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20">
                      <a:moveTo>
                        <a:pt x="7" y="220"/>
                      </a:moveTo>
                      <a:lnTo>
                        <a:pt x="0" y="212"/>
                      </a:lnTo>
                      <a:lnTo>
                        <a:pt x="3" y="0"/>
                      </a:lnTo>
                      <a:lnTo>
                        <a:pt x="10" y="7"/>
                      </a:lnTo>
                      <a:lnTo>
                        <a:pt x="7" y="2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90" name="Freeform 755"/>
                <p:cNvSpPr/>
                <p:nvPr/>
              </p:nvSpPr>
              <p:spPr bwMode="auto">
                <a:xfrm>
                  <a:off x="5508626" y="655638"/>
                  <a:ext cx="300038" cy="11113"/>
                </a:xfrm>
                <a:custGeom>
                  <a:avLst/>
                  <a:gdLst>
                    <a:gd name="T0" fmla="*/ 6 w 189"/>
                    <a:gd name="T1" fmla="*/ 7 h 7"/>
                    <a:gd name="T2" fmla="*/ 0 w 189"/>
                    <a:gd name="T3" fmla="*/ 0 h 7"/>
                    <a:gd name="T4" fmla="*/ 182 w 189"/>
                    <a:gd name="T5" fmla="*/ 0 h 7"/>
                    <a:gd name="T6" fmla="*/ 189 w 189"/>
                    <a:gd name="T7" fmla="*/ 7 h 7"/>
                    <a:gd name="T8" fmla="*/ 6 w 189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9" h="7">
                      <a:moveTo>
                        <a:pt x="6" y="7"/>
                      </a:moveTo>
                      <a:lnTo>
                        <a:pt x="0" y="0"/>
                      </a:lnTo>
                      <a:lnTo>
                        <a:pt x="182" y="0"/>
                      </a:lnTo>
                      <a:lnTo>
                        <a:pt x="189" y="7"/>
                      </a:lnTo>
                      <a:lnTo>
                        <a:pt x="6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91" name="Freeform 756"/>
                <p:cNvSpPr>
                  <a:spLocks noEditPoints="1"/>
                </p:cNvSpPr>
                <p:nvPr/>
              </p:nvSpPr>
              <p:spPr bwMode="auto">
                <a:xfrm>
                  <a:off x="5403851" y="666751"/>
                  <a:ext cx="504825" cy="598488"/>
                </a:xfrm>
                <a:custGeom>
                  <a:avLst/>
                  <a:gdLst>
                    <a:gd name="T0" fmla="*/ 289 w 403"/>
                    <a:gd name="T1" fmla="*/ 381 h 478"/>
                    <a:gd name="T2" fmla="*/ 403 w 403"/>
                    <a:gd name="T3" fmla="*/ 478 h 478"/>
                    <a:gd name="T4" fmla="*/ 353 w 403"/>
                    <a:gd name="T5" fmla="*/ 478 h 478"/>
                    <a:gd name="T6" fmla="*/ 331 w 403"/>
                    <a:gd name="T7" fmla="*/ 459 h 478"/>
                    <a:gd name="T8" fmla="*/ 72 w 403"/>
                    <a:gd name="T9" fmla="*/ 459 h 478"/>
                    <a:gd name="T10" fmla="*/ 49 w 403"/>
                    <a:gd name="T11" fmla="*/ 478 h 478"/>
                    <a:gd name="T12" fmla="*/ 0 w 403"/>
                    <a:gd name="T13" fmla="*/ 478 h 478"/>
                    <a:gd name="T14" fmla="*/ 116 w 403"/>
                    <a:gd name="T15" fmla="*/ 381 h 478"/>
                    <a:gd name="T16" fmla="*/ 86 w 403"/>
                    <a:gd name="T17" fmla="*/ 381 h 478"/>
                    <a:gd name="T18" fmla="*/ 31 w 403"/>
                    <a:gd name="T19" fmla="*/ 326 h 478"/>
                    <a:gd name="T20" fmla="*/ 35 w 403"/>
                    <a:gd name="T21" fmla="*/ 56 h 478"/>
                    <a:gd name="T22" fmla="*/ 91 w 403"/>
                    <a:gd name="T23" fmla="*/ 0 h 478"/>
                    <a:gd name="T24" fmla="*/ 323 w 403"/>
                    <a:gd name="T25" fmla="*/ 0 h 478"/>
                    <a:gd name="T26" fmla="*/ 378 w 403"/>
                    <a:gd name="T27" fmla="*/ 56 h 478"/>
                    <a:gd name="T28" fmla="*/ 375 w 403"/>
                    <a:gd name="T29" fmla="*/ 326 h 478"/>
                    <a:gd name="T30" fmla="*/ 318 w 403"/>
                    <a:gd name="T31" fmla="*/ 381 h 478"/>
                    <a:gd name="T32" fmla="*/ 289 w 403"/>
                    <a:gd name="T33" fmla="*/ 381 h 478"/>
                    <a:gd name="T34" fmla="*/ 339 w 403"/>
                    <a:gd name="T35" fmla="*/ 120 h 478"/>
                    <a:gd name="T36" fmla="*/ 225 w 403"/>
                    <a:gd name="T37" fmla="*/ 120 h 478"/>
                    <a:gd name="T38" fmla="*/ 224 w 403"/>
                    <a:gd name="T39" fmla="*/ 222 h 478"/>
                    <a:gd name="T40" fmla="*/ 337 w 403"/>
                    <a:gd name="T41" fmla="*/ 222 h 478"/>
                    <a:gd name="T42" fmla="*/ 339 w 403"/>
                    <a:gd name="T43" fmla="*/ 120 h 478"/>
                    <a:gd name="T44" fmla="*/ 73 w 403"/>
                    <a:gd name="T45" fmla="*/ 120 h 478"/>
                    <a:gd name="T46" fmla="*/ 71 w 403"/>
                    <a:gd name="T47" fmla="*/ 222 h 478"/>
                    <a:gd name="T48" fmla="*/ 185 w 403"/>
                    <a:gd name="T49" fmla="*/ 222 h 478"/>
                    <a:gd name="T50" fmla="*/ 186 w 403"/>
                    <a:gd name="T51" fmla="*/ 120 h 478"/>
                    <a:gd name="T52" fmla="*/ 73 w 403"/>
                    <a:gd name="T53" fmla="*/ 120 h 478"/>
                    <a:gd name="T54" fmla="*/ 132 w 403"/>
                    <a:gd name="T55" fmla="*/ 42 h 478"/>
                    <a:gd name="T56" fmla="*/ 114 w 403"/>
                    <a:gd name="T57" fmla="*/ 61 h 478"/>
                    <a:gd name="T58" fmla="*/ 132 w 403"/>
                    <a:gd name="T59" fmla="*/ 79 h 478"/>
                    <a:gd name="T60" fmla="*/ 280 w 403"/>
                    <a:gd name="T61" fmla="*/ 79 h 478"/>
                    <a:gd name="T62" fmla="*/ 299 w 403"/>
                    <a:gd name="T63" fmla="*/ 61 h 478"/>
                    <a:gd name="T64" fmla="*/ 281 w 403"/>
                    <a:gd name="T65" fmla="*/ 42 h 478"/>
                    <a:gd name="T66" fmla="*/ 132 w 403"/>
                    <a:gd name="T67" fmla="*/ 42 h 478"/>
                    <a:gd name="T68" fmla="*/ 269 w 403"/>
                    <a:gd name="T69" fmla="*/ 348 h 478"/>
                    <a:gd name="T70" fmla="*/ 255 w 403"/>
                    <a:gd name="T71" fmla="*/ 335 h 478"/>
                    <a:gd name="T72" fmla="*/ 150 w 403"/>
                    <a:gd name="T73" fmla="*/ 335 h 478"/>
                    <a:gd name="T74" fmla="*/ 137 w 403"/>
                    <a:gd name="T75" fmla="*/ 348 h 478"/>
                    <a:gd name="T76" fmla="*/ 136 w 403"/>
                    <a:gd name="T77" fmla="*/ 372 h 478"/>
                    <a:gd name="T78" fmla="*/ 269 w 403"/>
                    <a:gd name="T79" fmla="*/ 372 h 478"/>
                    <a:gd name="T80" fmla="*/ 269 w 403"/>
                    <a:gd name="T81" fmla="*/ 348 h 478"/>
                    <a:gd name="T82" fmla="*/ 106 w 403"/>
                    <a:gd name="T83" fmla="*/ 431 h 478"/>
                    <a:gd name="T84" fmla="*/ 298 w 403"/>
                    <a:gd name="T85" fmla="*/ 431 h 478"/>
                    <a:gd name="T86" fmla="*/ 281 w 403"/>
                    <a:gd name="T87" fmla="*/ 417 h 478"/>
                    <a:gd name="T88" fmla="*/ 122 w 403"/>
                    <a:gd name="T89" fmla="*/ 417 h 478"/>
                    <a:gd name="T90" fmla="*/ 106 w 403"/>
                    <a:gd name="T91" fmla="*/ 431 h 478"/>
                    <a:gd name="T92" fmla="*/ 313 w 403"/>
                    <a:gd name="T93" fmla="*/ 322 h 478"/>
                    <a:gd name="T94" fmla="*/ 338 w 403"/>
                    <a:gd name="T95" fmla="*/ 297 h 478"/>
                    <a:gd name="T96" fmla="*/ 314 w 403"/>
                    <a:gd name="T97" fmla="*/ 272 h 478"/>
                    <a:gd name="T98" fmla="*/ 289 w 403"/>
                    <a:gd name="T99" fmla="*/ 297 h 478"/>
                    <a:gd name="T100" fmla="*/ 313 w 403"/>
                    <a:gd name="T101" fmla="*/ 322 h 478"/>
                    <a:gd name="T102" fmla="*/ 93 w 403"/>
                    <a:gd name="T103" fmla="*/ 322 h 478"/>
                    <a:gd name="T104" fmla="*/ 118 w 403"/>
                    <a:gd name="T105" fmla="*/ 297 h 478"/>
                    <a:gd name="T106" fmla="*/ 94 w 403"/>
                    <a:gd name="T107" fmla="*/ 272 h 478"/>
                    <a:gd name="T108" fmla="*/ 69 w 403"/>
                    <a:gd name="T109" fmla="*/ 297 h 478"/>
                    <a:gd name="T110" fmla="*/ 93 w 403"/>
                    <a:gd name="T111" fmla="*/ 322 h 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403" h="478">
                      <a:moveTo>
                        <a:pt x="289" y="381"/>
                      </a:moveTo>
                      <a:cubicBezTo>
                        <a:pt x="403" y="478"/>
                        <a:pt x="403" y="478"/>
                        <a:pt x="403" y="478"/>
                      </a:cubicBezTo>
                      <a:cubicBezTo>
                        <a:pt x="353" y="478"/>
                        <a:pt x="353" y="478"/>
                        <a:pt x="353" y="478"/>
                      </a:cubicBezTo>
                      <a:cubicBezTo>
                        <a:pt x="331" y="459"/>
                        <a:pt x="331" y="459"/>
                        <a:pt x="331" y="459"/>
                      </a:cubicBezTo>
                      <a:cubicBezTo>
                        <a:pt x="72" y="459"/>
                        <a:pt x="72" y="459"/>
                        <a:pt x="72" y="459"/>
                      </a:cubicBezTo>
                      <a:cubicBezTo>
                        <a:pt x="49" y="478"/>
                        <a:pt x="49" y="478"/>
                        <a:pt x="49" y="478"/>
                      </a:cubicBezTo>
                      <a:cubicBezTo>
                        <a:pt x="0" y="478"/>
                        <a:pt x="0" y="478"/>
                        <a:pt x="0" y="478"/>
                      </a:cubicBezTo>
                      <a:cubicBezTo>
                        <a:pt x="116" y="381"/>
                        <a:pt x="116" y="381"/>
                        <a:pt x="116" y="381"/>
                      </a:cubicBezTo>
                      <a:cubicBezTo>
                        <a:pt x="86" y="381"/>
                        <a:pt x="86" y="381"/>
                        <a:pt x="86" y="381"/>
                      </a:cubicBezTo>
                      <a:cubicBezTo>
                        <a:pt x="56" y="381"/>
                        <a:pt x="31" y="356"/>
                        <a:pt x="31" y="326"/>
                      </a:cubicBezTo>
                      <a:cubicBezTo>
                        <a:pt x="35" y="56"/>
                        <a:pt x="35" y="56"/>
                        <a:pt x="35" y="56"/>
                      </a:cubicBezTo>
                      <a:cubicBezTo>
                        <a:pt x="35" y="25"/>
                        <a:pt x="60" y="0"/>
                        <a:pt x="91" y="0"/>
                      </a:cubicBezTo>
                      <a:cubicBezTo>
                        <a:pt x="323" y="0"/>
                        <a:pt x="323" y="0"/>
                        <a:pt x="323" y="0"/>
                      </a:cubicBezTo>
                      <a:cubicBezTo>
                        <a:pt x="354" y="0"/>
                        <a:pt x="379" y="25"/>
                        <a:pt x="378" y="56"/>
                      </a:cubicBezTo>
                      <a:cubicBezTo>
                        <a:pt x="375" y="326"/>
                        <a:pt x="375" y="326"/>
                        <a:pt x="375" y="326"/>
                      </a:cubicBezTo>
                      <a:cubicBezTo>
                        <a:pt x="374" y="356"/>
                        <a:pt x="349" y="381"/>
                        <a:pt x="318" y="381"/>
                      </a:cubicBezTo>
                      <a:lnTo>
                        <a:pt x="289" y="381"/>
                      </a:lnTo>
                      <a:close/>
                      <a:moveTo>
                        <a:pt x="339" y="120"/>
                      </a:moveTo>
                      <a:cubicBezTo>
                        <a:pt x="225" y="120"/>
                        <a:pt x="225" y="120"/>
                        <a:pt x="225" y="120"/>
                      </a:cubicBezTo>
                      <a:cubicBezTo>
                        <a:pt x="224" y="222"/>
                        <a:pt x="224" y="222"/>
                        <a:pt x="224" y="222"/>
                      </a:cubicBezTo>
                      <a:cubicBezTo>
                        <a:pt x="337" y="222"/>
                        <a:pt x="337" y="222"/>
                        <a:pt x="337" y="222"/>
                      </a:cubicBezTo>
                      <a:cubicBezTo>
                        <a:pt x="339" y="120"/>
                        <a:pt x="339" y="120"/>
                        <a:pt x="339" y="120"/>
                      </a:cubicBezTo>
                      <a:moveTo>
                        <a:pt x="73" y="120"/>
                      </a:moveTo>
                      <a:cubicBezTo>
                        <a:pt x="71" y="222"/>
                        <a:pt x="71" y="222"/>
                        <a:pt x="71" y="222"/>
                      </a:cubicBezTo>
                      <a:cubicBezTo>
                        <a:pt x="185" y="222"/>
                        <a:pt x="185" y="222"/>
                        <a:pt x="185" y="222"/>
                      </a:cubicBezTo>
                      <a:cubicBezTo>
                        <a:pt x="186" y="120"/>
                        <a:pt x="186" y="120"/>
                        <a:pt x="186" y="120"/>
                      </a:cubicBezTo>
                      <a:cubicBezTo>
                        <a:pt x="73" y="120"/>
                        <a:pt x="73" y="120"/>
                        <a:pt x="73" y="120"/>
                      </a:cubicBezTo>
                      <a:moveTo>
                        <a:pt x="132" y="42"/>
                      </a:moveTo>
                      <a:cubicBezTo>
                        <a:pt x="122" y="42"/>
                        <a:pt x="114" y="51"/>
                        <a:pt x="114" y="61"/>
                      </a:cubicBezTo>
                      <a:cubicBezTo>
                        <a:pt x="113" y="71"/>
                        <a:pt x="122" y="79"/>
                        <a:pt x="132" y="79"/>
                      </a:cubicBezTo>
                      <a:cubicBezTo>
                        <a:pt x="280" y="79"/>
                        <a:pt x="280" y="79"/>
                        <a:pt x="280" y="79"/>
                      </a:cubicBezTo>
                      <a:cubicBezTo>
                        <a:pt x="291" y="79"/>
                        <a:pt x="299" y="71"/>
                        <a:pt x="299" y="61"/>
                      </a:cubicBezTo>
                      <a:cubicBezTo>
                        <a:pt x="299" y="51"/>
                        <a:pt x="291" y="42"/>
                        <a:pt x="281" y="42"/>
                      </a:cubicBezTo>
                      <a:cubicBezTo>
                        <a:pt x="132" y="42"/>
                        <a:pt x="132" y="42"/>
                        <a:pt x="132" y="42"/>
                      </a:cubicBezTo>
                      <a:moveTo>
                        <a:pt x="269" y="348"/>
                      </a:moveTo>
                      <a:cubicBezTo>
                        <a:pt x="269" y="341"/>
                        <a:pt x="263" y="335"/>
                        <a:pt x="255" y="335"/>
                      </a:cubicBezTo>
                      <a:cubicBezTo>
                        <a:pt x="150" y="335"/>
                        <a:pt x="150" y="335"/>
                        <a:pt x="150" y="335"/>
                      </a:cubicBezTo>
                      <a:cubicBezTo>
                        <a:pt x="143" y="335"/>
                        <a:pt x="137" y="341"/>
                        <a:pt x="137" y="348"/>
                      </a:cubicBezTo>
                      <a:cubicBezTo>
                        <a:pt x="136" y="372"/>
                        <a:pt x="136" y="372"/>
                        <a:pt x="136" y="372"/>
                      </a:cubicBezTo>
                      <a:cubicBezTo>
                        <a:pt x="269" y="372"/>
                        <a:pt x="269" y="372"/>
                        <a:pt x="269" y="372"/>
                      </a:cubicBezTo>
                      <a:cubicBezTo>
                        <a:pt x="269" y="348"/>
                        <a:pt x="269" y="348"/>
                        <a:pt x="269" y="348"/>
                      </a:cubicBezTo>
                      <a:moveTo>
                        <a:pt x="106" y="431"/>
                      </a:moveTo>
                      <a:cubicBezTo>
                        <a:pt x="298" y="431"/>
                        <a:pt x="298" y="431"/>
                        <a:pt x="298" y="431"/>
                      </a:cubicBezTo>
                      <a:cubicBezTo>
                        <a:pt x="281" y="417"/>
                        <a:pt x="281" y="417"/>
                        <a:pt x="281" y="417"/>
                      </a:cubicBezTo>
                      <a:cubicBezTo>
                        <a:pt x="122" y="417"/>
                        <a:pt x="122" y="417"/>
                        <a:pt x="122" y="417"/>
                      </a:cubicBezTo>
                      <a:cubicBezTo>
                        <a:pt x="106" y="431"/>
                        <a:pt x="106" y="431"/>
                        <a:pt x="106" y="431"/>
                      </a:cubicBezTo>
                      <a:moveTo>
                        <a:pt x="313" y="322"/>
                      </a:moveTo>
                      <a:cubicBezTo>
                        <a:pt x="327" y="322"/>
                        <a:pt x="338" y="311"/>
                        <a:pt x="338" y="297"/>
                      </a:cubicBezTo>
                      <a:cubicBezTo>
                        <a:pt x="339" y="283"/>
                        <a:pt x="328" y="272"/>
                        <a:pt x="314" y="272"/>
                      </a:cubicBezTo>
                      <a:cubicBezTo>
                        <a:pt x="300" y="272"/>
                        <a:pt x="289" y="283"/>
                        <a:pt x="289" y="297"/>
                      </a:cubicBezTo>
                      <a:cubicBezTo>
                        <a:pt x="289" y="311"/>
                        <a:pt x="300" y="322"/>
                        <a:pt x="313" y="322"/>
                      </a:cubicBezTo>
                      <a:moveTo>
                        <a:pt x="93" y="322"/>
                      </a:moveTo>
                      <a:cubicBezTo>
                        <a:pt x="107" y="322"/>
                        <a:pt x="118" y="311"/>
                        <a:pt x="118" y="297"/>
                      </a:cubicBezTo>
                      <a:cubicBezTo>
                        <a:pt x="118" y="283"/>
                        <a:pt x="107" y="272"/>
                        <a:pt x="94" y="272"/>
                      </a:cubicBezTo>
                      <a:cubicBezTo>
                        <a:pt x="80" y="272"/>
                        <a:pt x="69" y="283"/>
                        <a:pt x="69" y="297"/>
                      </a:cubicBezTo>
                      <a:cubicBezTo>
                        <a:pt x="68" y="311"/>
                        <a:pt x="79" y="322"/>
                        <a:pt x="93" y="32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92" name="Freeform 757"/>
                <p:cNvSpPr/>
                <p:nvPr/>
              </p:nvSpPr>
              <p:spPr bwMode="auto">
                <a:xfrm>
                  <a:off x="5437188" y="666751"/>
                  <a:ext cx="42863" cy="69850"/>
                </a:xfrm>
                <a:custGeom>
                  <a:avLst/>
                  <a:gdLst>
                    <a:gd name="T0" fmla="*/ 9 w 34"/>
                    <a:gd name="T1" fmla="*/ 56 h 56"/>
                    <a:gd name="T2" fmla="*/ 0 w 34"/>
                    <a:gd name="T3" fmla="*/ 46 h 56"/>
                    <a:gd name="T4" fmla="*/ 26 w 34"/>
                    <a:gd name="T5" fmla="*/ 0 h 56"/>
                    <a:gd name="T6" fmla="*/ 34 w 34"/>
                    <a:gd name="T7" fmla="*/ 9 h 56"/>
                    <a:gd name="T8" fmla="*/ 9 w 34"/>
                    <a:gd name="T9" fmla="*/ 56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56">
                      <a:moveTo>
                        <a:pt x="9" y="56"/>
                      </a:move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1" y="27"/>
                        <a:pt x="11" y="10"/>
                        <a:pt x="26" y="0"/>
                      </a:cubicBezTo>
                      <a:cubicBezTo>
                        <a:pt x="34" y="9"/>
                        <a:pt x="34" y="9"/>
                        <a:pt x="34" y="9"/>
                      </a:cubicBezTo>
                      <a:cubicBezTo>
                        <a:pt x="19" y="19"/>
                        <a:pt x="9" y="36"/>
                        <a:pt x="9" y="5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93" name="Freeform 758"/>
                <p:cNvSpPr/>
                <p:nvPr/>
              </p:nvSpPr>
              <p:spPr bwMode="auto">
                <a:xfrm>
                  <a:off x="5468938" y="660401"/>
                  <a:ext cx="22225" cy="17463"/>
                </a:xfrm>
                <a:custGeom>
                  <a:avLst/>
                  <a:gdLst>
                    <a:gd name="T0" fmla="*/ 8 w 17"/>
                    <a:gd name="T1" fmla="*/ 14 h 14"/>
                    <a:gd name="T2" fmla="*/ 0 w 17"/>
                    <a:gd name="T3" fmla="*/ 5 h 14"/>
                    <a:gd name="T4" fmla="*/ 9 w 17"/>
                    <a:gd name="T5" fmla="*/ 0 h 14"/>
                    <a:gd name="T6" fmla="*/ 17 w 17"/>
                    <a:gd name="T7" fmla="*/ 10 h 14"/>
                    <a:gd name="T8" fmla="*/ 8 w 17"/>
                    <a:gd name="T9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4">
                      <a:moveTo>
                        <a:pt x="8" y="14"/>
                      </a:move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3" y="3"/>
                        <a:pt x="6" y="1"/>
                        <a:pt x="9" y="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4" y="11"/>
                        <a:pt x="11" y="13"/>
                        <a:pt x="8" y="1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94" name="Freeform 759"/>
                <p:cNvSpPr/>
                <p:nvPr/>
              </p:nvSpPr>
              <p:spPr bwMode="auto">
                <a:xfrm>
                  <a:off x="5480051" y="657226"/>
                  <a:ext cx="20638" cy="15875"/>
                </a:xfrm>
                <a:custGeom>
                  <a:avLst/>
                  <a:gdLst>
                    <a:gd name="T0" fmla="*/ 8 w 16"/>
                    <a:gd name="T1" fmla="*/ 13 h 13"/>
                    <a:gd name="T2" fmla="*/ 0 w 16"/>
                    <a:gd name="T3" fmla="*/ 3 h 13"/>
                    <a:gd name="T4" fmla="*/ 7 w 16"/>
                    <a:gd name="T5" fmla="*/ 0 h 13"/>
                    <a:gd name="T6" fmla="*/ 16 w 16"/>
                    <a:gd name="T7" fmla="*/ 10 h 13"/>
                    <a:gd name="T8" fmla="*/ 8 w 16"/>
                    <a:gd name="T9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3">
                      <a:moveTo>
                        <a:pt x="8" y="13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2" y="2"/>
                        <a:pt x="5" y="1"/>
                        <a:pt x="7" y="0"/>
                      </a:cubicBezTo>
                      <a:cubicBezTo>
                        <a:pt x="16" y="10"/>
                        <a:pt x="16" y="10"/>
                        <a:pt x="16" y="10"/>
                      </a:cubicBezTo>
                      <a:cubicBezTo>
                        <a:pt x="13" y="11"/>
                        <a:pt x="10" y="12"/>
                        <a:pt x="8" y="1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95" name="Freeform 760"/>
                <p:cNvSpPr/>
                <p:nvPr/>
              </p:nvSpPr>
              <p:spPr bwMode="auto">
                <a:xfrm>
                  <a:off x="5489576" y="655638"/>
                  <a:ext cx="19050" cy="14288"/>
                </a:xfrm>
                <a:custGeom>
                  <a:avLst/>
                  <a:gdLst>
                    <a:gd name="T0" fmla="*/ 9 w 16"/>
                    <a:gd name="T1" fmla="*/ 11 h 11"/>
                    <a:gd name="T2" fmla="*/ 0 w 16"/>
                    <a:gd name="T3" fmla="*/ 1 h 11"/>
                    <a:gd name="T4" fmla="*/ 8 w 16"/>
                    <a:gd name="T5" fmla="*/ 0 h 11"/>
                    <a:gd name="T6" fmla="*/ 16 w 16"/>
                    <a:gd name="T7" fmla="*/ 10 h 11"/>
                    <a:gd name="T8" fmla="*/ 9 w 16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3" y="1"/>
                        <a:pt x="6" y="0"/>
                        <a:pt x="8" y="0"/>
                      </a:cubicBezTo>
                      <a:cubicBezTo>
                        <a:pt x="16" y="10"/>
                        <a:pt x="16" y="10"/>
                        <a:pt x="16" y="10"/>
                      </a:cubicBezTo>
                      <a:cubicBezTo>
                        <a:pt x="14" y="10"/>
                        <a:pt x="11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96" name="Freeform 761"/>
                <p:cNvSpPr/>
                <p:nvPr/>
              </p:nvSpPr>
              <p:spPr bwMode="auto">
                <a:xfrm>
                  <a:off x="5499101" y="655638"/>
                  <a:ext cx="19050" cy="12700"/>
                </a:xfrm>
                <a:custGeom>
                  <a:avLst/>
                  <a:gdLst>
                    <a:gd name="T0" fmla="*/ 8 w 15"/>
                    <a:gd name="T1" fmla="*/ 11 h 11"/>
                    <a:gd name="T2" fmla="*/ 0 w 15"/>
                    <a:gd name="T3" fmla="*/ 1 h 11"/>
                    <a:gd name="T4" fmla="*/ 7 w 15"/>
                    <a:gd name="T5" fmla="*/ 0 h 11"/>
                    <a:gd name="T6" fmla="*/ 15 w 15"/>
                    <a:gd name="T7" fmla="*/ 10 h 11"/>
                    <a:gd name="T8" fmla="*/ 8 w 15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2" y="1"/>
                        <a:pt x="5" y="0"/>
                        <a:pt x="7" y="0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3" y="10"/>
                        <a:pt x="11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836" name="组合 835"/>
            <p:cNvGrpSpPr/>
            <p:nvPr/>
          </p:nvGrpSpPr>
          <p:grpSpPr>
            <a:xfrm>
              <a:off x="2975710" y="3420388"/>
              <a:ext cx="3600144" cy="2235822"/>
              <a:chOff x="188272" y="3572788"/>
              <a:chExt cx="3600144" cy="2235822"/>
            </a:xfrm>
          </p:grpSpPr>
          <p:sp>
            <p:nvSpPr>
              <p:cNvPr id="837" name="文本框 836"/>
              <p:cNvSpPr txBox="1"/>
              <p:nvPr/>
            </p:nvSpPr>
            <p:spPr>
              <a:xfrm>
                <a:off x="757059" y="3572788"/>
                <a:ext cx="209427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b="1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满洲里陆路（铁路）口岸</a:t>
                </a:r>
                <a:endParaRPr lang="zh-CN" altLang="en-US" sz="24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38" name="文本框 837"/>
              <p:cNvSpPr txBox="1"/>
              <p:nvPr/>
            </p:nvSpPr>
            <p:spPr>
              <a:xfrm>
                <a:off x="188272" y="4485171"/>
                <a:ext cx="360014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zh-CN" altLang="en-US" sz="2000" b="1" dirty="0">
                    <a:solidFill>
                      <a:schemeClr val="bg2">
                        <a:lumMod val="5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开通时间：    </a:t>
                </a:r>
                <a:r>
                  <a:rPr lang="en-US" altLang="zh-CN" sz="2000" b="0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1901</a:t>
                </a:r>
                <a:r>
                  <a:rPr lang="zh-CN" altLang="en-US" sz="2000" b="0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年</a:t>
                </a:r>
                <a:endParaRPr lang="en-US" altLang="zh-CN" sz="2000" b="0" i="0" dirty="0">
                  <a:solidFill>
                    <a:schemeClr val="bg2">
                      <a:lumMod val="50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zh-CN" altLang="en-US" sz="2000" b="0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换装能力 </a:t>
                </a:r>
                <a:r>
                  <a:rPr lang="en-US" altLang="zh-CN" sz="2000" b="1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8000</a:t>
                </a:r>
                <a:r>
                  <a:rPr lang="zh-CN" altLang="en-US" sz="2000" b="1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万吨</a:t>
                </a:r>
                <a:endParaRPr lang="en-US" altLang="zh-CN" sz="2000" b="1" i="0" dirty="0">
                  <a:solidFill>
                    <a:schemeClr val="bg2">
                      <a:lumMod val="50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0" lvl="1"/>
                <a:r>
                  <a:rPr lang="zh-CN" altLang="en-US" sz="2000" b="0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承担了中俄贸易</a:t>
                </a:r>
                <a:r>
                  <a:rPr lang="en-US" altLang="zh-CN" sz="2000" b="0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60%</a:t>
                </a:r>
                <a:r>
                  <a:rPr lang="zh-CN" altLang="en-US" sz="2000" b="0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的</a:t>
                </a:r>
                <a:r>
                  <a:rPr lang="zh-CN" altLang="en-US" sz="2000" b="1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货运量</a:t>
                </a:r>
                <a:endParaRPr lang="en-US" altLang="zh-CN" sz="2000" b="1" i="0" dirty="0">
                  <a:solidFill>
                    <a:schemeClr val="bg2">
                      <a:lumMod val="50000"/>
                    </a:schemeClr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zh-CN" altLang="en-US" sz="2000" b="1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专用线</a:t>
                </a:r>
                <a:r>
                  <a:rPr lang="zh-CN" altLang="en-US" sz="2000" b="0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等线等</a:t>
                </a:r>
                <a:r>
                  <a:rPr lang="en-US" altLang="zh-CN" sz="2000" b="0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90</a:t>
                </a:r>
                <a:r>
                  <a:rPr lang="zh-CN" altLang="en-US" sz="2000" b="0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余条</a:t>
                </a:r>
                <a:endPara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897" name="文本框 896"/>
          <p:cNvSpPr txBox="1"/>
          <p:nvPr/>
        </p:nvSpPr>
        <p:spPr>
          <a:xfrm>
            <a:off x="4226839" y="5097075"/>
            <a:ext cx="30615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进口货物主要有</a:t>
            </a:r>
            <a:r>
              <a:rPr lang="zh-CN" altLang="en-US" b="1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木材、原油、化工、纸类、化肥等</a:t>
            </a:r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出口货物</a:t>
            </a:r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以</a:t>
            </a:r>
            <a:r>
              <a:rPr lang="zh-CN" altLang="en-US" b="1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轻工产品、食品、建材等</a:t>
            </a:r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为主。</a:t>
            </a:r>
            <a:endParaRPr lang="zh-CN" altLang="en-US" dirty="0"/>
          </a:p>
        </p:txBody>
      </p:sp>
      <p:grpSp>
        <p:nvGrpSpPr>
          <p:cNvPr id="898" name="组合 897"/>
          <p:cNvGrpSpPr/>
          <p:nvPr/>
        </p:nvGrpSpPr>
        <p:grpSpPr>
          <a:xfrm>
            <a:off x="8280557" y="1364896"/>
            <a:ext cx="2471544" cy="3746849"/>
            <a:chOff x="6463367" y="2314520"/>
            <a:chExt cx="2471544" cy="3746849"/>
          </a:xfrm>
        </p:grpSpPr>
        <p:grpSp>
          <p:nvGrpSpPr>
            <p:cNvPr id="899" name="组合 898"/>
            <p:cNvGrpSpPr/>
            <p:nvPr/>
          </p:nvGrpSpPr>
          <p:grpSpPr>
            <a:xfrm>
              <a:off x="7053302" y="2314520"/>
              <a:ext cx="1024286" cy="1024286"/>
              <a:chOff x="5729607" y="2774926"/>
              <a:chExt cx="1024286" cy="1024286"/>
            </a:xfrm>
          </p:grpSpPr>
          <p:sp>
            <p:nvSpPr>
              <p:cNvPr id="903" name="矩形 902"/>
              <p:cNvSpPr/>
              <p:nvPr/>
            </p:nvSpPr>
            <p:spPr>
              <a:xfrm>
                <a:off x="5784550" y="2829869"/>
                <a:ext cx="914400" cy="914400"/>
              </a:xfrm>
              <a:prstGeom prst="rect">
                <a:avLst/>
              </a:prstGeom>
              <a:solidFill>
                <a:srgbClr val="B7C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4" name="矩形 903"/>
              <p:cNvSpPr/>
              <p:nvPr/>
            </p:nvSpPr>
            <p:spPr>
              <a:xfrm>
                <a:off x="5729607" y="2774926"/>
                <a:ext cx="1024286" cy="1024286"/>
              </a:xfrm>
              <a:prstGeom prst="rect">
                <a:avLst/>
              </a:prstGeom>
              <a:noFill/>
              <a:ln>
                <a:solidFill>
                  <a:srgbClr val="7C8B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905" name="组合 904"/>
              <p:cNvGrpSpPr/>
              <p:nvPr/>
            </p:nvGrpSpPr>
            <p:grpSpPr>
              <a:xfrm>
                <a:off x="5951238" y="2982269"/>
                <a:ext cx="581025" cy="609601"/>
                <a:chOff x="6680201" y="655638"/>
                <a:chExt cx="581025" cy="609601"/>
              </a:xfrm>
              <a:solidFill>
                <a:schemeClr val="bg1"/>
              </a:solidFill>
            </p:grpSpPr>
            <p:sp>
              <p:nvSpPr>
                <p:cNvPr id="906" name="Freeform 762"/>
                <p:cNvSpPr/>
                <p:nvPr/>
              </p:nvSpPr>
              <p:spPr bwMode="auto">
                <a:xfrm>
                  <a:off x="7089776" y="1243013"/>
                  <a:ext cx="11113" cy="17463"/>
                </a:xfrm>
                <a:custGeom>
                  <a:avLst/>
                  <a:gdLst>
                    <a:gd name="T0" fmla="*/ 10 w 10"/>
                    <a:gd name="T1" fmla="*/ 15 h 15"/>
                    <a:gd name="T2" fmla="*/ 1 w 10"/>
                    <a:gd name="T3" fmla="*/ 5 h 15"/>
                    <a:gd name="T4" fmla="*/ 0 w 10"/>
                    <a:gd name="T5" fmla="*/ 0 h 15"/>
                    <a:gd name="T6" fmla="*/ 8 w 10"/>
                    <a:gd name="T7" fmla="*/ 10 h 15"/>
                    <a:gd name="T8" fmla="*/ 10 w 10"/>
                    <a:gd name="T9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5">
                      <a:moveTo>
                        <a:pt x="10" y="15"/>
                      </a:moveTo>
                      <a:cubicBezTo>
                        <a:pt x="1" y="5"/>
                        <a:pt x="1" y="5"/>
                        <a:pt x="1" y="5"/>
                      </a:cubicBezTo>
                      <a:cubicBezTo>
                        <a:pt x="0" y="4"/>
                        <a:pt x="0" y="2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2"/>
                        <a:pt x="9" y="14"/>
                        <a:pt x="10" y="1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07" name="Freeform 763"/>
                <p:cNvSpPr/>
                <p:nvPr/>
              </p:nvSpPr>
              <p:spPr bwMode="auto">
                <a:xfrm>
                  <a:off x="7089776" y="1190626"/>
                  <a:ext cx="9525" cy="63500"/>
                </a:xfrm>
                <a:custGeom>
                  <a:avLst/>
                  <a:gdLst>
                    <a:gd name="T0" fmla="*/ 6 w 6"/>
                    <a:gd name="T1" fmla="*/ 40 h 40"/>
                    <a:gd name="T2" fmla="*/ 0 w 6"/>
                    <a:gd name="T3" fmla="*/ 33 h 40"/>
                    <a:gd name="T4" fmla="*/ 0 w 6"/>
                    <a:gd name="T5" fmla="*/ 0 h 40"/>
                    <a:gd name="T6" fmla="*/ 6 w 6"/>
                    <a:gd name="T7" fmla="*/ 7 h 40"/>
                    <a:gd name="T8" fmla="*/ 6 w 6"/>
                    <a:gd name="T9" fmla="*/ 4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40">
                      <a:moveTo>
                        <a:pt x="6" y="40"/>
                      </a:moveTo>
                      <a:lnTo>
                        <a:pt x="0" y="33"/>
                      </a:ln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6" y="4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08" name="Freeform 764"/>
                <p:cNvSpPr/>
                <p:nvPr/>
              </p:nvSpPr>
              <p:spPr bwMode="auto">
                <a:xfrm>
                  <a:off x="7088188" y="1116013"/>
                  <a:ext cx="12700" cy="15875"/>
                </a:xfrm>
                <a:custGeom>
                  <a:avLst/>
                  <a:gdLst>
                    <a:gd name="T0" fmla="*/ 9 w 11"/>
                    <a:gd name="T1" fmla="*/ 10 h 13"/>
                    <a:gd name="T2" fmla="*/ 0 w 11"/>
                    <a:gd name="T3" fmla="*/ 0 h 13"/>
                    <a:gd name="T4" fmla="*/ 3 w 11"/>
                    <a:gd name="T5" fmla="*/ 3 h 13"/>
                    <a:gd name="T6" fmla="*/ 11 w 11"/>
                    <a:gd name="T7" fmla="*/ 13 h 13"/>
                    <a:gd name="T8" fmla="*/ 9 w 11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3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2" y="2"/>
                        <a:pt x="3" y="3"/>
                      </a:cubicBezTo>
                      <a:cubicBezTo>
                        <a:pt x="11" y="13"/>
                        <a:pt x="11" y="13"/>
                        <a:pt x="11" y="13"/>
                      </a:cubicBezTo>
                      <a:cubicBezTo>
                        <a:pt x="10" y="12"/>
                        <a:pt x="10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09" name="Freeform 765"/>
                <p:cNvSpPr/>
                <p:nvPr/>
              </p:nvSpPr>
              <p:spPr bwMode="auto">
                <a:xfrm>
                  <a:off x="7091363" y="1119188"/>
                  <a:ext cx="17463" cy="17463"/>
                </a:xfrm>
                <a:custGeom>
                  <a:avLst/>
                  <a:gdLst>
                    <a:gd name="T0" fmla="*/ 8 w 14"/>
                    <a:gd name="T1" fmla="*/ 10 h 13"/>
                    <a:gd name="T2" fmla="*/ 0 w 14"/>
                    <a:gd name="T3" fmla="*/ 0 h 13"/>
                    <a:gd name="T4" fmla="*/ 5 w 14"/>
                    <a:gd name="T5" fmla="*/ 3 h 13"/>
                    <a:gd name="T6" fmla="*/ 14 w 14"/>
                    <a:gd name="T7" fmla="*/ 13 h 13"/>
                    <a:gd name="T8" fmla="*/ 8 w 14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3" y="2"/>
                        <a:pt x="5" y="3"/>
                      </a:cubicBezTo>
                      <a:cubicBezTo>
                        <a:pt x="14" y="13"/>
                        <a:pt x="14" y="13"/>
                        <a:pt x="14" y="13"/>
                      </a:cubicBezTo>
                      <a:cubicBezTo>
                        <a:pt x="12" y="12"/>
                        <a:pt x="10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0" name="Freeform 766"/>
                <p:cNvSpPr/>
                <p:nvPr/>
              </p:nvSpPr>
              <p:spPr bwMode="auto">
                <a:xfrm>
                  <a:off x="7097713" y="1123951"/>
                  <a:ext cx="20638" cy="15875"/>
                </a:xfrm>
                <a:custGeom>
                  <a:avLst/>
                  <a:gdLst>
                    <a:gd name="T0" fmla="*/ 9 w 16"/>
                    <a:gd name="T1" fmla="*/ 10 h 13"/>
                    <a:gd name="T2" fmla="*/ 0 w 16"/>
                    <a:gd name="T3" fmla="*/ 0 h 13"/>
                    <a:gd name="T4" fmla="*/ 8 w 16"/>
                    <a:gd name="T5" fmla="*/ 3 h 13"/>
                    <a:gd name="T6" fmla="*/ 16 w 16"/>
                    <a:gd name="T7" fmla="*/ 13 h 13"/>
                    <a:gd name="T8" fmla="*/ 9 w 16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3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2"/>
                        <a:pt x="5" y="2"/>
                        <a:pt x="8" y="3"/>
                      </a:cubicBezTo>
                      <a:cubicBezTo>
                        <a:pt x="16" y="13"/>
                        <a:pt x="16" y="13"/>
                        <a:pt x="16" y="13"/>
                      </a:cubicBezTo>
                      <a:cubicBezTo>
                        <a:pt x="13" y="12"/>
                        <a:pt x="11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1" name="Freeform 767"/>
                <p:cNvSpPr/>
                <p:nvPr/>
              </p:nvSpPr>
              <p:spPr bwMode="auto">
                <a:xfrm>
                  <a:off x="7107238" y="1127126"/>
                  <a:ext cx="17463" cy="12700"/>
                </a:xfrm>
                <a:custGeom>
                  <a:avLst/>
                  <a:gdLst>
                    <a:gd name="T0" fmla="*/ 8 w 13"/>
                    <a:gd name="T1" fmla="*/ 10 h 10"/>
                    <a:gd name="T2" fmla="*/ 0 w 13"/>
                    <a:gd name="T3" fmla="*/ 0 h 10"/>
                    <a:gd name="T4" fmla="*/ 4 w 13"/>
                    <a:gd name="T5" fmla="*/ 1 h 10"/>
                    <a:gd name="T6" fmla="*/ 13 w 13"/>
                    <a:gd name="T7" fmla="*/ 10 h 10"/>
                    <a:gd name="T8" fmla="*/ 8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3" y="0"/>
                        <a:pt x="4" y="1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1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2" name="Freeform 768"/>
                <p:cNvSpPr/>
                <p:nvPr/>
              </p:nvSpPr>
              <p:spPr bwMode="auto">
                <a:xfrm>
                  <a:off x="7113588" y="1128713"/>
                  <a:ext cx="11113" cy="11113"/>
                </a:xfrm>
                <a:custGeom>
                  <a:avLst/>
                  <a:gdLst>
                    <a:gd name="T0" fmla="*/ 9 w 9"/>
                    <a:gd name="T1" fmla="*/ 9 h 9"/>
                    <a:gd name="T2" fmla="*/ 0 w 9"/>
                    <a:gd name="T3" fmla="*/ 0 h 9"/>
                    <a:gd name="T4" fmla="*/ 1 w 9"/>
                    <a:gd name="T5" fmla="*/ 0 h 9"/>
                    <a:gd name="T6" fmla="*/ 9 w 9"/>
                    <a:gd name="T7" fmla="*/ 9 h 9"/>
                    <a:gd name="T8" fmla="*/ 9 w 9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9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9"/>
                        <a:pt x="9" y="9"/>
                        <a:pt x="9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3" name="Freeform 769"/>
                <p:cNvSpPr/>
                <p:nvPr/>
              </p:nvSpPr>
              <p:spPr bwMode="auto">
                <a:xfrm>
                  <a:off x="7113588" y="1127126"/>
                  <a:ext cx="15875" cy="12700"/>
                </a:xfrm>
                <a:custGeom>
                  <a:avLst/>
                  <a:gdLst>
                    <a:gd name="T0" fmla="*/ 8 w 12"/>
                    <a:gd name="T1" fmla="*/ 10 h 10"/>
                    <a:gd name="T2" fmla="*/ 0 w 12"/>
                    <a:gd name="T3" fmla="*/ 1 h 10"/>
                    <a:gd name="T4" fmla="*/ 3 w 12"/>
                    <a:gd name="T5" fmla="*/ 0 h 10"/>
                    <a:gd name="T6" fmla="*/ 12 w 12"/>
                    <a:gd name="T7" fmla="*/ 10 h 10"/>
                    <a:gd name="T8" fmla="*/ 8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8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4" name="Freeform 770"/>
                <p:cNvSpPr/>
                <p:nvPr/>
              </p:nvSpPr>
              <p:spPr bwMode="auto">
                <a:xfrm>
                  <a:off x="7118351" y="1127126"/>
                  <a:ext cx="14288" cy="12700"/>
                </a:xfrm>
                <a:custGeom>
                  <a:avLst/>
                  <a:gdLst>
                    <a:gd name="T0" fmla="*/ 9 w 12"/>
                    <a:gd name="T1" fmla="*/ 10 h 10"/>
                    <a:gd name="T2" fmla="*/ 0 w 12"/>
                    <a:gd name="T3" fmla="*/ 0 h 10"/>
                    <a:gd name="T4" fmla="*/ 4 w 12"/>
                    <a:gd name="T5" fmla="*/ 0 h 10"/>
                    <a:gd name="T6" fmla="*/ 12 w 12"/>
                    <a:gd name="T7" fmla="*/ 9 h 10"/>
                    <a:gd name="T8" fmla="*/ 9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3" y="0"/>
                        <a:pt x="4" y="0"/>
                      </a:cubicBezTo>
                      <a:cubicBezTo>
                        <a:pt x="12" y="9"/>
                        <a:pt x="12" y="9"/>
                        <a:pt x="12" y="9"/>
                      </a:cubicBezTo>
                      <a:cubicBezTo>
                        <a:pt x="11" y="10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5" name="Freeform 771"/>
                <p:cNvSpPr/>
                <p:nvPr/>
              </p:nvSpPr>
              <p:spPr bwMode="auto">
                <a:xfrm>
                  <a:off x="7123113" y="1125538"/>
                  <a:ext cx="14288" cy="12700"/>
                </a:xfrm>
                <a:custGeom>
                  <a:avLst/>
                  <a:gdLst>
                    <a:gd name="T0" fmla="*/ 8 w 12"/>
                    <a:gd name="T1" fmla="*/ 11 h 11"/>
                    <a:gd name="T2" fmla="*/ 0 w 12"/>
                    <a:gd name="T3" fmla="*/ 2 h 11"/>
                    <a:gd name="T4" fmla="*/ 4 w 12"/>
                    <a:gd name="T5" fmla="*/ 0 h 11"/>
                    <a:gd name="T6" fmla="*/ 12 w 12"/>
                    <a:gd name="T7" fmla="*/ 10 h 11"/>
                    <a:gd name="T8" fmla="*/ 8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1"/>
                        <a:pt x="3" y="1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1"/>
                        <a:pt x="10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6" name="Freeform 772"/>
                <p:cNvSpPr/>
                <p:nvPr/>
              </p:nvSpPr>
              <p:spPr bwMode="auto">
                <a:xfrm>
                  <a:off x="7127876" y="1122363"/>
                  <a:ext cx="14288" cy="14288"/>
                </a:xfrm>
                <a:custGeom>
                  <a:avLst/>
                  <a:gdLst>
                    <a:gd name="T0" fmla="*/ 8 w 12"/>
                    <a:gd name="T1" fmla="*/ 12 h 12"/>
                    <a:gd name="T2" fmla="*/ 0 w 12"/>
                    <a:gd name="T3" fmla="*/ 2 h 12"/>
                    <a:gd name="T4" fmla="*/ 4 w 12"/>
                    <a:gd name="T5" fmla="*/ 0 h 12"/>
                    <a:gd name="T6" fmla="*/ 12 w 12"/>
                    <a:gd name="T7" fmla="*/ 10 h 12"/>
                    <a:gd name="T8" fmla="*/ 8 w 12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8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2"/>
                        <a:pt x="3" y="1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1"/>
                        <a:pt x="10" y="11"/>
                        <a:pt x="8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7" name="Freeform 773"/>
                <p:cNvSpPr/>
                <p:nvPr/>
              </p:nvSpPr>
              <p:spPr bwMode="auto">
                <a:xfrm>
                  <a:off x="7132638" y="1071563"/>
                  <a:ext cx="26988" cy="63500"/>
                </a:xfrm>
                <a:custGeom>
                  <a:avLst/>
                  <a:gdLst>
                    <a:gd name="T0" fmla="*/ 8 w 21"/>
                    <a:gd name="T1" fmla="*/ 51 h 51"/>
                    <a:gd name="T2" fmla="*/ 0 w 21"/>
                    <a:gd name="T3" fmla="*/ 41 h 51"/>
                    <a:gd name="T4" fmla="*/ 13 w 21"/>
                    <a:gd name="T5" fmla="*/ 18 h 51"/>
                    <a:gd name="T6" fmla="*/ 6 w 21"/>
                    <a:gd name="T7" fmla="*/ 0 h 51"/>
                    <a:gd name="T8" fmla="*/ 15 w 21"/>
                    <a:gd name="T9" fmla="*/ 9 h 51"/>
                    <a:gd name="T10" fmla="*/ 21 w 21"/>
                    <a:gd name="T11" fmla="*/ 28 h 51"/>
                    <a:gd name="T12" fmla="*/ 8 w 21"/>
                    <a:gd name="T13" fmla="*/ 51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" h="51">
                      <a:moveTo>
                        <a:pt x="8" y="51"/>
                      </a:moveTo>
                      <a:cubicBezTo>
                        <a:pt x="0" y="41"/>
                        <a:pt x="0" y="41"/>
                        <a:pt x="0" y="41"/>
                      </a:cubicBezTo>
                      <a:cubicBezTo>
                        <a:pt x="8" y="36"/>
                        <a:pt x="13" y="27"/>
                        <a:pt x="13" y="18"/>
                      </a:cubicBezTo>
                      <a:cubicBezTo>
                        <a:pt x="13" y="11"/>
                        <a:pt x="11" y="4"/>
                        <a:pt x="6" y="0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9" y="14"/>
                        <a:pt x="21" y="21"/>
                        <a:pt x="21" y="28"/>
                      </a:cubicBezTo>
                      <a:cubicBezTo>
                        <a:pt x="21" y="37"/>
                        <a:pt x="16" y="46"/>
                        <a:pt x="8" y="5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8" name="Freeform 774"/>
                <p:cNvSpPr/>
                <p:nvPr/>
              </p:nvSpPr>
              <p:spPr bwMode="auto">
                <a:xfrm>
                  <a:off x="7037388" y="1112838"/>
                  <a:ext cx="11113" cy="41275"/>
                </a:xfrm>
                <a:custGeom>
                  <a:avLst/>
                  <a:gdLst>
                    <a:gd name="T0" fmla="*/ 6 w 7"/>
                    <a:gd name="T1" fmla="*/ 26 h 26"/>
                    <a:gd name="T2" fmla="*/ 0 w 7"/>
                    <a:gd name="T3" fmla="*/ 18 h 26"/>
                    <a:gd name="T4" fmla="*/ 0 w 7"/>
                    <a:gd name="T5" fmla="*/ 0 h 26"/>
                    <a:gd name="T6" fmla="*/ 7 w 7"/>
                    <a:gd name="T7" fmla="*/ 8 h 26"/>
                    <a:gd name="T8" fmla="*/ 6 w 7"/>
                    <a:gd name="T9" fmla="*/ 2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6">
                      <a:moveTo>
                        <a:pt x="6" y="26"/>
                      </a:moveTo>
                      <a:lnTo>
                        <a:pt x="0" y="18"/>
                      </a:lnTo>
                      <a:lnTo>
                        <a:pt x="0" y="0"/>
                      </a:lnTo>
                      <a:lnTo>
                        <a:pt x="7" y="8"/>
                      </a:lnTo>
                      <a:lnTo>
                        <a:pt x="6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19" name="Freeform 775"/>
                <p:cNvSpPr/>
                <p:nvPr/>
              </p:nvSpPr>
              <p:spPr bwMode="auto">
                <a:xfrm>
                  <a:off x="7037388" y="1049338"/>
                  <a:ext cx="11113" cy="39688"/>
                </a:xfrm>
                <a:custGeom>
                  <a:avLst/>
                  <a:gdLst>
                    <a:gd name="T0" fmla="*/ 7 w 7"/>
                    <a:gd name="T1" fmla="*/ 25 h 25"/>
                    <a:gd name="T2" fmla="*/ 0 w 7"/>
                    <a:gd name="T3" fmla="*/ 18 h 25"/>
                    <a:gd name="T4" fmla="*/ 0 w 7"/>
                    <a:gd name="T5" fmla="*/ 0 h 25"/>
                    <a:gd name="T6" fmla="*/ 7 w 7"/>
                    <a:gd name="T7" fmla="*/ 8 h 25"/>
                    <a:gd name="T8" fmla="*/ 7 w 7"/>
                    <a:gd name="T9" fmla="*/ 25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5">
                      <a:moveTo>
                        <a:pt x="7" y="25"/>
                      </a:moveTo>
                      <a:lnTo>
                        <a:pt x="0" y="18"/>
                      </a:lnTo>
                      <a:lnTo>
                        <a:pt x="0" y="0"/>
                      </a:lnTo>
                      <a:lnTo>
                        <a:pt x="7" y="8"/>
                      </a:lnTo>
                      <a:lnTo>
                        <a:pt x="7" y="2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0" name="Freeform 776"/>
                <p:cNvSpPr/>
                <p:nvPr/>
              </p:nvSpPr>
              <p:spPr bwMode="auto">
                <a:xfrm>
                  <a:off x="6888163" y="1141413"/>
                  <a:ext cx="158750" cy="12700"/>
                </a:xfrm>
                <a:custGeom>
                  <a:avLst/>
                  <a:gdLst>
                    <a:gd name="T0" fmla="*/ 6 w 100"/>
                    <a:gd name="T1" fmla="*/ 8 h 8"/>
                    <a:gd name="T2" fmla="*/ 0 w 100"/>
                    <a:gd name="T3" fmla="*/ 0 h 8"/>
                    <a:gd name="T4" fmla="*/ 94 w 100"/>
                    <a:gd name="T5" fmla="*/ 0 h 8"/>
                    <a:gd name="T6" fmla="*/ 100 w 100"/>
                    <a:gd name="T7" fmla="*/ 8 h 8"/>
                    <a:gd name="T8" fmla="*/ 6 w 100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8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94" y="0"/>
                      </a:lnTo>
                      <a:lnTo>
                        <a:pt x="100" y="8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1" name="Freeform 777"/>
                <p:cNvSpPr/>
                <p:nvPr/>
              </p:nvSpPr>
              <p:spPr bwMode="auto">
                <a:xfrm>
                  <a:off x="6761163" y="1243013"/>
                  <a:ext cx="12700" cy="17463"/>
                </a:xfrm>
                <a:custGeom>
                  <a:avLst/>
                  <a:gdLst>
                    <a:gd name="T0" fmla="*/ 10 w 10"/>
                    <a:gd name="T1" fmla="*/ 15 h 15"/>
                    <a:gd name="T2" fmla="*/ 2 w 10"/>
                    <a:gd name="T3" fmla="*/ 5 h 15"/>
                    <a:gd name="T4" fmla="*/ 0 w 10"/>
                    <a:gd name="T5" fmla="*/ 0 h 15"/>
                    <a:gd name="T6" fmla="*/ 8 w 10"/>
                    <a:gd name="T7" fmla="*/ 10 h 15"/>
                    <a:gd name="T8" fmla="*/ 10 w 10"/>
                    <a:gd name="T9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5">
                      <a:moveTo>
                        <a:pt x="10" y="15"/>
                      </a:moveTo>
                      <a:cubicBezTo>
                        <a:pt x="2" y="5"/>
                        <a:pt x="2" y="5"/>
                        <a:pt x="2" y="5"/>
                      </a:cubicBezTo>
                      <a:cubicBezTo>
                        <a:pt x="1" y="4"/>
                        <a:pt x="0" y="2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2"/>
                        <a:pt x="9" y="14"/>
                        <a:pt x="10" y="1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2" name="Freeform 778"/>
                <p:cNvSpPr/>
                <p:nvPr/>
              </p:nvSpPr>
              <p:spPr bwMode="auto">
                <a:xfrm>
                  <a:off x="7224713" y="831851"/>
                  <a:ext cx="11113" cy="12700"/>
                </a:xfrm>
                <a:custGeom>
                  <a:avLst/>
                  <a:gdLst>
                    <a:gd name="T0" fmla="*/ 8 w 9"/>
                    <a:gd name="T1" fmla="*/ 10 h 10"/>
                    <a:gd name="T2" fmla="*/ 0 w 9"/>
                    <a:gd name="T3" fmla="*/ 0 h 10"/>
                    <a:gd name="T4" fmla="*/ 0 w 9"/>
                    <a:gd name="T5" fmla="*/ 0 h 10"/>
                    <a:gd name="T6" fmla="*/ 9 w 9"/>
                    <a:gd name="T7" fmla="*/ 10 h 10"/>
                    <a:gd name="T8" fmla="*/ 8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8" y="10"/>
                        <a:pt x="8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3" name="Freeform 779"/>
                <p:cNvSpPr/>
                <p:nvPr/>
              </p:nvSpPr>
              <p:spPr bwMode="auto">
                <a:xfrm>
                  <a:off x="7224713" y="831851"/>
                  <a:ext cx="15875" cy="12700"/>
                </a:xfrm>
                <a:custGeom>
                  <a:avLst/>
                  <a:gdLst>
                    <a:gd name="T0" fmla="*/ 9 w 12"/>
                    <a:gd name="T1" fmla="*/ 10 h 10"/>
                    <a:gd name="T2" fmla="*/ 0 w 12"/>
                    <a:gd name="T3" fmla="*/ 0 h 10"/>
                    <a:gd name="T4" fmla="*/ 4 w 12"/>
                    <a:gd name="T5" fmla="*/ 0 h 10"/>
                    <a:gd name="T6" fmla="*/ 12 w 12"/>
                    <a:gd name="T7" fmla="*/ 10 h 10"/>
                    <a:gd name="T8" fmla="*/ 9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3" y="0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4" name="Freeform 780"/>
                <p:cNvSpPr/>
                <p:nvPr/>
              </p:nvSpPr>
              <p:spPr bwMode="auto">
                <a:xfrm>
                  <a:off x="7231063" y="831851"/>
                  <a:ext cx="17463" cy="15875"/>
                </a:xfrm>
                <a:custGeom>
                  <a:avLst/>
                  <a:gdLst>
                    <a:gd name="T0" fmla="*/ 8 w 14"/>
                    <a:gd name="T1" fmla="*/ 10 h 12"/>
                    <a:gd name="T2" fmla="*/ 0 w 14"/>
                    <a:gd name="T3" fmla="*/ 0 h 12"/>
                    <a:gd name="T4" fmla="*/ 6 w 14"/>
                    <a:gd name="T5" fmla="*/ 2 h 12"/>
                    <a:gd name="T6" fmla="*/ 14 w 14"/>
                    <a:gd name="T7" fmla="*/ 12 h 12"/>
                    <a:gd name="T8" fmla="*/ 8 w 14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4" y="2"/>
                        <a:pt x="6" y="2"/>
                      </a:cubicBezTo>
                      <a:cubicBezTo>
                        <a:pt x="14" y="12"/>
                        <a:pt x="14" y="12"/>
                        <a:pt x="14" y="12"/>
                      </a:cubicBezTo>
                      <a:cubicBezTo>
                        <a:pt x="12" y="11"/>
                        <a:pt x="10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5" name="Freeform 781"/>
                <p:cNvSpPr/>
                <p:nvPr/>
              </p:nvSpPr>
              <p:spPr bwMode="auto">
                <a:xfrm>
                  <a:off x="7237413" y="836613"/>
                  <a:ext cx="15875" cy="14288"/>
                </a:xfrm>
                <a:custGeom>
                  <a:avLst/>
                  <a:gdLst>
                    <a:gd name="T0" fmla="*/ 8 w 12"/>
                    <a:gd name="T1" fmla="*/ 9 h 12"/>
                    <a:gd name="T2" fmla="*/ 0 w 12"/>
                    <a:gd name="T3" fmla="*/ 0 h 12"/>
                    <a:gd name="T4" fmla="*/ 4 w 12"/>
                    <a:gd name="T5" fmla="*/ 2 h 12"/>
                    <a:gd name="T6" fmla="*/ 12 w 12"/>
                    <a:gd name="T7" fmla="*/ 12 h 12"/>
                    <a:gd name="T8" fmla="*/ 8 w 12"/>
                    <a:gd name="T9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1"/>
                        <a:pt x="4" y="2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11" y="11"/>
                        <a:pt x="9" y="10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6" name="Freeform 782"/>
                <p:cNvSpPr/>
                <p:nvPr/>
              </p:nvSpPr>
              <p:spPr bwMode="auto">
                <a:xfrm>
                  <a:off x="7242176" y="838201"/>
                  <a:ext cx="12700" cy="15875"/>
                </a:xfrm>
                <a:custGeom>
                  <a:avLst/>
                  <a:gdLst>
                    <a:gd name="T0" fmla="*/ 8 w 10"/>
                    <a:gd name="T1" fmla="*/ 10 h 12"/>
                    <a:gd name="T2" fmla="*/ 0 w 10"/>
                    <a:gd name="T3" fmla="*/ 0 h 12"/>
                    <a:gd name="T4" fmla="*/ 2 w 10"/>
                    <a:gd name="T5" fmla="*/ 2 h 12"/>
                    <a:gd name="T6" fmla="*/ 10 w 10"/>
                    <a:gd name="T7" fmla="*/ 12 h 12"/>
                    <a:gd name="T8" fmla="*/ 8 w 10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2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1" y="2"/>
                        <a:pt x="2" y="2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9" y="11"/>
                        <a:pt x="9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7" name="Freeform 783"/>
                <p:cNvSpPr/>
                <p:nvPr/>
              </p:nvSpPr>
              <p:spPr bwMode="auto">
                <a:xfrm>
                  <a:off x="7205663" y="831851"/>
                  <a:ext cx="30163" cy="12700"/>
                </a:xfrm>
                <a:custGeom>
                  <a:avLst/>
                  <a:gdLst>
                    <a:gd name="T0" fmla="*/ 6 w 19"/>
                    <a:gd name="T1" fmla="*/ 8 h 8"/>
                    <a:gd name="T2" fmla="*/ 0 w 19"/>
                    <a:gd name="T3" fmla="*/ 0 h 8"/>
                    <a:gd name="T4" fmla="*/ 12 w 19"/>
                    <a:gd name="T5" fmla="*/ 0 h 8"/>
                    <a:gd name="T6" fmla="*/ 19 w 19"/>
                    <a:gd name="T7" fmla="*/ 8 h 8"/>
                    <a:gd name="T8" fmla="*/ 6 w 19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8">
                      <a:moveTo>
                        <a:pt x="6" y="8"/>
                      </a:moveTo>
                      <a:lnTo>
                        <a:pt x="0" y="0"/>
                      </a:lnTo>
                      <a:lnTo>
                        <a:pt x="12" y="0"/>
                      </a:lnTo>
                      <a:lnTo>
                        <a:pt x="19" y="8"/>
                      </a:ln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8" name="Freeform 784"/>
                <p:cNvSpPr/>
                <p:nvPr/>
              </p:nvSpPr>
              <p:spPr bwMode="auto">
                <a:xfrm>
                  <a:off x="6889751" y="1077913"/>
                  <a:ext cx="158750" cy="11113"/>
                </a:xfrm>
                <a:custGeom>
                  <a:avLst/>
                  <a:gdLst>
                    <a:gd name="T0" fmla="*/ 6 w 100"/>
                    <a:gd name="T1" fmla="*/ 7 h 7"/>
                    <a:gd name="T2" fmla="*/ 0 w 100"/>
                    <a:gd name="T3" fmla="*/ 0 h 7"/>
                    <a:gd name="T4" fmla="*/ 93 w 100"/>
                    <a:gd name="T5" fmla="*/ 0 h 7"/>
                    <a:gd name="T6" fmla="*/ 100 w 100"/>
                    <a:gd name="T7" fmla="*/ 7 h 7"/>
                    <a:gd name="T8" fmla="*/ 6 w 100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7">
                      <a:moveTo>
                        <a:pt x="6" y="7"/>
                      </a:moveTo>
                      <a:lnTo>
                        <a:pt x="0" y="0"/>
                      </a:lnTo>
                      <a:lnTo>
                        <a:pt x="93" y="0"/>
                      </a:lnTo>
                      <a:lnTo>
                        <a:pt x="100" y="7"/>
                      </a:lnTo>
                      <a:lnTo>
                        <a:pt x="6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29" name="Freeform 785"/>
                <p:cNvSpPr/>
                <p:nvPr/>
              </p:nvSpPr>
              <p:spPr bwMode="auto">
                <a:xfrm>
                  <a:off x="6761163" y="1179513"/>
                  <a:ext cx="11113" cy="74613"/>
                </a:xfrm>
                <a:custGeom>
                  <a:avLst/>
                  <a:gdLst>
                    <a:gd name="T0" fmla="*/ 7 w 7"/>
                    <a:gd name="T1" fmla="*/ 47 h 47"/>
                    <a:gd name="T2" fmla="*/ 0 w 7"/>
                    <a:gd name="T3" fmla="*/ 40 h 47"/>
                    <a:gd name="T4" fmla="*/ 1 w 7"/>
                    <a:gd name="T5" fmla="*/ 0 h 47"/>
                    <a:gd name="T6" fmla="*/ 7 w 7"/>
                    <a:gd name="T7" fmla="*/ 8 h 47"/>
                    <a:gd name="T8" fmla="*/ 7 w 7"/>
                    <a:gd name="T9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47">
                      <a:moveTo>
                        <a:pt x="7" y="47"/>
                      </a:moveTo>
                      <a:lnTo>
                        <a:pt x="0" y="40"/>
                      </a:lnTo>
                      <a:lnTo>
                        <a:pt x="1" y="0"/>
                      </a:lnTo>
                      <a:lnTo>
                        <a:pt x="7" y="8"/>
                      </a:lnTo>
                      <a:lnTo>
                        <a:pt x="7" y="4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0" name="Freeform 786"/>
                <p:cNvSpPr/>
                <p:nvPr/>
              </p:nvSpPr>
              <p:spPr bwMode="auto">
                <a:xfrm>
                  <a:off x="7150101" y="814388"/>
                  <a:ext cx="11113" cy="155575"/>
                </a:xfrm>
                <a:custGeom>
                  <a:avLst/>
                  <a:gdLst>
                    <a:gd name="T0" fmla="*/ 6 w 7"/>
                    <a:gd name="T1" fmla="*/ 98 h 98"/>
                    <a:gd name="T2" fmla="*/ 0 w 7"/>
                    <a:gd name="T3" fmla="*/ 90 h 98"/>
                    <a:gd name="T4" fmla="*/ 1 w 7"/>
                    <a:gd name="T5" fmla="*/ 0 h 98"/>
                    <a:gd name="T6" fmla="*/ 7 w 7"/>
                    <a:gd name="T7" fmla="*/ 8 h 98"/>
                    <a:gd name="T8" fmla="*/ 6 w 7"/>
                    <a:gd name="T9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98">
                      <a:moveTo>
                        <a:pt x="6" y="98"/>
                      </a:moveTo>
                      <a:lnTo>
                        <a:pt x="0" y="90"/>
                      </a:lnTo>
                      <a:lnTo>
                        <a:pt x="1" y="0"/>
                      </a:lnTo>
                      <a:lnTo>
                        <a:pt x="7" y="8"/>
                      </a:lnTo>
                      <a:lnTo>
                        <a:pt x="6" y="9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1" name="Freeform 787"/>
                <p:cNvSpPr/>
                <p:nvPr/>
              </p:nvSpPr>
              <p:spPr bwMode="auto">
                <a:xfrm>
                  <a:off x="6784976" y="1116013"/>
                  <a:ext cx="14288" cy="15875"/>
                </a:xfrm>
                <a:custGeom>
                  <a:avLst/>
                  <a:gdLst>
                    <a:gd name="T0" fmla="*/ 8 w 11"/>
                    <a:gd name="T1" fmla="*/ 10 h 13"/>
                    <a:gd name="T2" fmla="*/ 0 w 11"/>
                    <a:gd name="T3" fmla="*/ 0 h 13"/>
                    <a:gd name="T4" fmla="*/ 3 w 11"/>
                    <a:gd name="T5" fmla="*/ 3 h 13"/>
                    <a:gd name="T6" fmla="*/ 11 w 11"/>
                    <a:gd name="T7" fmla="*/ 13 h 13"/>
                    <a:gd name="T8" fmla="*/ 8 w 11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2" y="2"/>
                        <a:pt x="3" y="3"/>
                      </a:cubicBezTo>
                      <a:cubicBezTo>
                        <a:pt x="11" y="13"/>
                        <a:pt x="11" y="13"/>
                        <a:pt x="11" y="13"/>
                      </a:cubicBezTo>
                      <a:cubicBezTo>
                        <a:pt x="10" y="12"/>
                        <a:pt x="9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2" name="Freeform 788"/>
                <p:cNvSpPr/>
                <p:nvPr/>
              </p:nvSpPr>
              <p:spPr bwMode="auto">
                <a:xfrm>
                  <a:off x="6789738" y="1119188"/>
                  <a:ext cx="15875" cy="17463"/>
                </a:xfrm>
                <a:custGeom>
                  <a:avLst/>
                  <a:gdLst>
                    <a:gd name="T0" fmla="*/ 8 w 13"/>
                    <a:gd name="T1" fmla="*/ 10 h 13"/>
                    <a:gd name="T2" fmla="*/ 0 w 13"/>
                    <a:gd name="T3" fmla="*/ 0 h 13"/>
                    <a:gd name="T4" fmla="*/ 5 w 13"/>
                    <a:gd name="T5" fmla="*/ 3 h 13"/>
                    <a:gd name="T6" fmla="*/ 13 w 13"/>
                    <a:gd name="T7" fmla="*/ 13 h 13"/>
                    <a:gd name="T8" fmla="*/ 8 w 13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3" y="2"/>
                        <a:pt x="5" y="3"/>
                      </a:cubicBezTo>
                      <a:cubicBezTo>
                        <a:pt x="13" y="13"/>
                        <a:pt x="13" y="13"/>
                        <a:pt x="13" y="13"/>
                      </a:cubicBezTo>
                      <a:cubicBezTo>
                        <a:pt x="11" y="12"/>
                        <a:pt x="9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3" name="Freeform 789"/>
                <p:cNvSpPr/>
                <p:nvPr/>
              </p:nvSpPr>
              <p:spPr bwMode="auto">
                <a:xfrm>
                  <a:off x="6796088" y="1123951"/>
                  <a:ext cx="17463" cy="15875"/>
                </a:xfrm>
                <a:custGeom>
                  <a:avLst/>
                  <a:gdLst>
                    <a:gd name="T0" fmla="*/ 8 w 15"/>
                    <a:gd name="T1" fmla="*/ 10 h 13"/>
                    <a:gd name="T2" fmla="*/ 0 w 15"/>
                    <a:gd name="T3" fmla="*/ 0 h 13"/>
                    <a:gd name="T4" fmla="*/ 7 w 15"/>
                    <a:gd name="T5" fmla="*/ 3 h 13"/>
                    <a:gd name="T6" fmla="*/ 15 w 15"/>
                    <a:gd name="T7" fmla="*/ 13 h 13"/>
                    <a:gd name="T8" fmla="*/ 8 w 15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3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2"/>
                        <a:pt x="4" y="2"/>
                        <a:pt x="7" y="3"/>
                      </a:cubicBezTo>
                      <a:cubicBezTo>
                        <a:pt x="15" y="13"/>
                        <a:pt x="15" y="13"/>
                        <a:pt x="15" y="13"/>
                      </a:cubicBezTo>
                      <a:cubicBezTo>
                        <a:pt x="13" y="12"/>
                        <a:pt x="10" y="11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4" name="Freeform 790"/>
                <p:cNvSpPr/>
                <p:nvPr/>
              </p:nvSpPr>
              <p:spPr bwMode="auto">
                <a:xfrm>
                  <a:off x="6804026" y="1127126"/>
                  <a:ext cx="15875" cy="12700"/>
                </a:xfrm>
                <a:custGeom>
                  <a:avLst/>
                  <a:gdLst>
                    <a:gd name="T0" fmla="*/ 8 w 13"/>
                    <a:gd name="T1" fmla="*/ 10 h 10"/>
                    <a:gd name="T2" fmla="*/ 0 w 13"/>
                    <a:gd name="T3" fmla="*/ 0 h 10"/>
                    <a:gd name="T4" fmla="*/ 5 w 13"/>
                    <a:gd name="T5" fmla="*/ 1 h 10"/>
                    <a:gd name="T6" fmla="*/ 13 w 13"/>
                    <a:gd name="T7" fmla="*/ 10 h 10"/>
                    <a:gd name="T8" fmla="*/ 8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3" y="0"/>
                        <a:pt x="5" y="1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1" y="10"/>
                        <a:pt x="10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5" name="Freeform 791"/>
                <p:cNvSpPr/>
                <p:nvPr/>
              </p:nvSpPr>
              <p:spPr bwMode="auto">
                <a:xfrm>
                  <a:off x="6810376" y="1128713"/>
                  <a:ext cx="11113" cy="11113"/>
                </a:xfrm>
                <a:custGeom>
                  <a:avLst/>
                  <a:gdLst>
                    <a:gd name="T0" fmla="*/ 8 w 9"/>
                    <a:gd name="T1" fmla="*/ 9 h 9"/>
                    <a:gd name="T2" fmla="*/ 0 w 9"/>
                    <a:gd name="T3" fmla="*/ 0 h 9"/>
                    <a:gd name="T4" fmla="*/ 1 w 9"/>
                    <a:gd name="T5" fmla="*/ 0 h 9"/>
                    <a:gd name="T6" fmla="*/ 9 w 9"/>
                    <a:gd name="T7" fmla="*/ 9 h 9"/>
                    <a:gd name="T8" fmla="*/ 8 w 9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9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9"/>
                        <a:pt x="8" y="9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6" name="Freeform 792"/>
                <p:cNvSpPr/>
                <p:nvPr/>
              </p:nvSpPr>
              <p:spPr bwMode="auto">
                <a:xfrm>
                  <a:off x="6811963" y="1127126"/>
                  <a:ext cx="12700" cy="12700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1 h 10"/>
                    <a:gd name="T4" fmla="*/ 3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7" name="Freeform 793"/>
                <p:cNvSpPr/>
                <p:nvPr/>
              </p:nvSpPr>
              <p:spPr bwMode="auto">
                <a:xfrm>
                  <a:off x="6815138" y="1127126"/>
                  <a:ext cx="15875" cy="12700"/>
                </a:xfrm>
                <a:custGeom>
                  <a:avLst/>
                  <a:gdLst>
                    <a:gd name="T0" fmla="*/ 8 w 12"/>
                    <a:gd name="T1" fmla="*/ 10 h 10"/>
                    <a:gd name="T2" fmla="*/ 0 w 12"/>
                    <a:gd name="T3" fmla="*/ 0 h 10"/>
                    <a:gd name="T4" fmla="*/ 4 w 12"/>
                    <a:gd name="T5" fmla="*/ 0 h 10"/>
                    <a:gd name="T6" fmla="*/ 12 w 12"/>
                    <a:gd name="T7" fmla="*/ 9 h 10"/>
                    <a:gd name="T8" fmla="*/ 8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4" y="0"/>
                      </a:cubicBezTo>
                      <a:cubicBezTo>
                        <a:pt x="12" y="9"/>
                        <a:pt x="12" y="9"/>
                        <a:pt x="12" y="9"/>
                      </a:cubicBezTo>
                      <a:cubicBezTo>
                        <a:pt x="11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8" name="Freeform 794"/>
                <p:cNvSpPr/>
                <p:nvPr/>
              </p:nvSpPr>
              <p:spPr bwMode="auto">
                <a:xfrm>
                  <a:off x="6819901" y="1125538"/>
                  <a:ext cx="15875" cy="12700"/>
                </a:xfrm>
                <a:custGeom>
                  <a:avLst/>
                  <a:gdLst>
                    <a:gd name="T0" fmla="*/ 8 w 12"/>
                    <a:gd name="T1" fmla="*/ 11 h 11"/>
                    <a:gd name="T2" fmla="*/ 0 w 12"/>
                    <a:gd name="T3" fmla="*/ 2 h 11"/>
                    <a:gd name="T4" fmla="*/ 3 w 12"/>
                    <a:gd name="T5" fmla="*/ 0 h 11"/>
                    <a:gd name="T6" fmla="*/ 12 w 12"/>
                    <a:gd name="T7" fmla="*/ 10 h 11"/>
                    <a:gd name="T8" fmla="*/ 8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1"/>
                        <a:pt x="2" y="1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1"/>
                        <a:pt x="9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39" name="Freeform 795"/>
                <p:cNvSpPr/>
                <p:nvPr/>
              </p:nvSpPr>
              <p:spPr bwMode="auto">
                <a:xfrm>
                  <a:off x="6824663" y="1122363"/>
                  <a:ext cx="15875" cy="14288"/>
                </a:xfrm>
                <a:custGeom>
                  <a:avLst/>
                  <a:gdLst>
                    <a:gd name="T0" fmla="*/ 9 w 13"/>
                    <a:gd name="T1" fmla="*/ 12 h 12"/>
                    <a:gd name="T2" fmla="*/ 0 w 13"/>
                    <a:gd name="T3" fmla="*/ 2 h 12"/>
                    <a:gd name="T4" fmla="*/ 5 w 13"/>
                    <a:gd name="T5" fmla="*/ 0 h 12"/>
                    <a:gd name="T6" fmla="*/ 13 w 13"/>
                    <a:gd name="T7" fmla="*/ 10 h 12"/>
                    <a:gd name="T8" fmla="*/ 9 w 13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2">
                      <a:moveTo>
                        <a:pt x="9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2" y="2"/>
                        <a:pt x="3" y="1"/>
                        <a:pt x="5" y="0"/>
                      </a:cubicBezTo>
                      <a:cubicBezTo>
                        <a:pt x="13" y="10"/>
                        <a:pt x="13" y="10"/>
                        <a:pt x="13" y="10"/>
                      </a:cubicBezTo>
                      <a:cubicBezTo>
                        <a:pt x="12" y="11"/>
                        <a:pt x="10" y="11"/>
                        <a:pt x="9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0" name="Freeform 796"/>
                <p:cNvSpPr/>
                <p:nvPr/>
              </p:nvSpPr>
              <p:spPr bwMode="auto">
                <a:xfrm>
                  <a:off x="6831013" y="1071563"/>
                  <a:ext cx="25400" cy="63500"/>
                </a:xfrm>
                <a:custGeom>
                  <a:avLst/>
                  <a:gdLst>
                    <a:gd name="T0" fmla="*/ 8 w 21"/>
                    <a:gd name="T1" fmla="*/ 51 h 51"/>
                    <a:gd name="T2" fmla="*/ 0 w 21"/>
                    <a:gd name="T3" fmla="*/ 41 h 51"/>
                    <a:gd name="T4" fmla="*/ 12 w 21"/>
                    <a:gd name="T5" fmla="*/ 18 h 51"/>
                    <a:gd name="T6" fmla="*/ 6 w 21"/>
                    <a:gd name="T7" fmla="*/ 0 h 51"/>
                    <a:gd name="T8" fmla="*/ 14 w 21"/>
                    <a:gd name="T9" fmla="*/ 9 h 51"/>
                    <a:gd name="T10" fmla="*/ 21 w 21"/>
                    <a:gd name="T11" fmla="*/ 28 h 51"/>
                    <a:gd name="T12" fmla="*/ 8 w 21"/>
                    <a:gd name="T13" fmla="*/ 51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" h="51">
                      <a:moveTo>
                        <a:pt x="8" y="51"/>
                      </a:moveTo>
                      <a:cubicBezTo>
                        <a:pt x="0" y="41"/>
                        <a:pt x="0" y="41"/>
                        <a:pt x="0" y="41"/>
                      </a:cubicBezTo>
                      <a:cubicBezTo>
                        <a:pt x="7" y="36"/>
                        <a:pt x="12" y="27"/>
                        <a:pt x="12" y="18"/>
                      </a:cubicBezTo>
                      <a:cubicBezTo>
                        <a:pt x="13" y="11"/>
                        <a:pt x="10" y="4"/>
                        <a:pt x="6" y="0"/>
                      </a:cubicBezTo>
                      <a:cubicBezTo>
                        <a:pt x="14" y="9"/>
                        <a:pt x="14" y="9"/>
                        <a:pt x="14" y="9"/>
                      </a:cubicBezTo>
                      <a:cubicBezTo>
                        <a:pt x="18" y="14"/>
                        <a:pt x="21" y="21"/>
                        <a:pt x="21" y="28"/>
                      </a:cubicBezTo>
                      <a:cubicBezTo>
                        <a:pt x="21" y="37"/>
                        <a:pt x="16" y="46"/>
                        <a:pt x="8" y="5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1" name="Freeform 797"/>
                <p:cNvSpPr/>
                <p:nvPr/>
              </p:nvSpPr>
              <p:spPr bwMode="auto">
                <a:xfrm>
                  <a:off x="6724651" y="1112838"/>
                  <a:ext cx="28575" cy="63500"/>
                </a:xfrm>
                <a:custGeom>
                  <a:avLst/>
                  <a:gdLst>
                    <a:gd name="T0" fmla="*/ 23 w 23"/>
                    <a:gd name="T1" fmla="*/ 51 h 51"/>
                    <a:gd name="T2" fmla="*/ 14 w 23"/>
                    <a:gd name="T3" fmla="*/ 41 h 51"/>
                    <a:gd name="T4" fmla="*/ 0 w 23"/>
                    <a:gd name="T5" fmla="*/ 0 h 51"/>
                    <a:gd name="T6" fmla="*/ 8 w 23"/>
                    <a:gd name="T7" fmla="*/ 10 h 51"/>
                    <a:gd name="T8" fmla="*/ 23 w 23"/>
                    <a:gd name="T9" fmla="*/ 51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51">
                      <a:moveTo>
                        <a:pt x="23" y="51"/>
                      </a:moveTo>
                      <a:cubicBezTo>
                        <a:pt x="14" y="41"/>
                        <a:pt x="14" y="41"/>
                        <a:pt x="14" y="41"/>
                      </a:cubicBezTo>
                      <a:cubicBezTo>
                        <a:pt x="5" y="30"/>
                        <a:pt x="0" y="16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26"/>
                        <a:pt x="13" y="40"/>
                        <a:pt x="23" y="5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2" name="Freeform 798"/>
                <p:cNvSpPr/>
                <p:nvPr/>
              </p:nvSpPr>
              <p:spPr bwMode="auto">
                <a:xfrm>
                  <a:off x="7070726" y="766763"/>
                  <a:ext cx="12700" cy="11113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3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3" name="Freeform 799"/>
                <p:cNvSpPr/>
                <p:nvPr/>
              </p:nvSpPr>
              <p:spPr bwMode="auto">
                <a:xfrm>
                  <a:off x="7073901" y="766763"/>
                  <a:ext cx="14288" cy="11113"/>
                </a:xfrm>
                <a:custGeom>
                  <a:avLst/>
                  <a:gdLst>
                    <a:gd name="T0" fmla="*/ 8 w 11"/>
                    <a:gd name="T1" fmla="*/ 10 h 10"/>
                    <a:gd name="T2" fmla="*/ 0 w 11"/>
                    <a:gd name="T3" fmla="*/ 0 h 10"/>
                    <a:gd name="T4" fmla="*/ 2 w 11"/>
                    <a:gd name="T5" fmla="*/ 0 h 10"/>
                    <a:gd name="T6" fmla="*/ 11 w 11"/>
                    <a:gd name="T7" fmla="*/ 10 h 10"/>
                    <a:gd name="T8" fmla="*/ 8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4" name="Freeform 800"/>
                <p:cNvSpPr/>
                <p:nvPr/>
              </p:nvSpPr>
              <p:spPr bwMode="auto">
                <a:xfrm>
                  <a:off x="7077076" y="765176"/>
                  <a:ext cx="14288" cy="12700"/>
                </a:xfrm>
                <a:custGeom>
                  <a:avLst/>
                  <a:gdLst>
                    <a:gd name="T0" fmla="*/ 9 w 12"/>
                    <a:gd name="T1" fmla="*/ 11 h 11"/>
                    <a:gd name="T2" fmla="*/ 0 w 12"/>
                    <a:gd name="T3" fmla="*/ 1 h 11"/>
                    <a:gd name="T4" fmla="*/ 3 w 12"/>
                    <a:gd name="T5" fmla="*/ 0 h 11"/>
                    <a:gd name="T6" fmla="*/ 12 w 12"/>
                    <a:gd name="T7" fmla="*/ 10 h 11"/>
                    <a:gd name="T8" fmla="*/ 9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5" name="Freeform 801"/>
                <p:cNvSpPr/>
                <p:nvPr/>
              </p:nvSpPr>
              <p:spPr bwMode="auto">
                <a:xfrm>
                  <a:off x="7080251" y="762001"/>
                  <a:ext cx="15875" cy="15875"/>
                </a:xfrm>
                <a:custGeom>
                  <a:avLst/>
                  <a:gdLst>
                    <a:gd name="T0" fmla="*/ 9 w 12"/>
                    <a:gd name="T1" fmla="*/ 12 h 12"/>
                    <a:gd name="T2" fmla="*/ 0 w 12"/>
                    <a:gd name="T3" fmla="*/ 2 h 12"/>
                    <a:gd name="T4" fmla="*/ 4 w 12"/>
                    <a:gd name="T5" fmla="*/ 0 h 12"/>
                    <a:gd name="T6" fmla="*/ 12 w 12"/>
                    <a:gd name="T7" fmla="*/ 10 h 12"/>
                    <a:gd name="T8" fmla="*/ 9 w 12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9" y="1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1"/>
                        <a:pt x="3" y="1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1"/>
                        <a:pt x="9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6" name="Freeform 802"/>
                <p:cNvSpPr/>
                <p:nvPr/>
              </p:nvSpPr>
              <p:spPr bwMode="auto">
                <a:xfrm>
                  <a:off x="7085013" y="723901"/>
                  <a:ext cx="22225" cy="50800"/>
                </a:xfrm>
                <a:custGeom>
                  <a:avLst/>
                  <a:gdLst>
                    <a:gd name="T0" fmla="*/ 8 w 17"/>
                    <a:gd name="T1" fmla="*/ 41 h 41"/>
                    <a:gd name="T2" fmla="*/ 0 w 17"/>
                    <a:gd name="T3" fmla="*/ 31 h 41"/>
                    <a:gd name="T4" fmla="*/ 9 w 17"/>
                    <a:gd name="T5" fmla="*/ 14 h 41"/>
                    <a:gd name="T6" fmla="*/ 4 w 17"/>
                    <a:gd name="T7" fmla="*/ 0 h 41"/>
                    <a:gd name="T8" fmla="*/ 12 w 17"/>
                    <a:gd name="T9" fmla="*/ 10 h 41"/>
                    <a:gd name="T10" fmla="*/ 17 w 17"/>
                    <a:gd name="T11" fmla="*/ 23 h 41"/>
                    <a:gd name="T12" fmla="*/ 8 w 17"/>
                    <a:gd name="T13" fmla="*/ 41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41">
                      <a:moveTo>
                        <a:pt x="8" y="41"/>
                      </a:move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5" y="27"/>
                        <a:pt x="9" y="21"/>
                        <a:pt x="9" y="14"/>
                      </a:cubicBezTo>
                      <a:cubicBezTo>
                        <a:pt x="9" y="8"/>
                        <a:pt x="7" y="4"/>
                        <a:pt x="4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6" y="13"/>
                        <a:pt x="17" y="18"/>
                        <a:pt x="17" y="23"/>
                      </a:cubicBezTo>
                      <a:cubicBezTo>
                        <a:pt x="17" y="31"/>
                        <a:pt x="13" y="37"/>
                        <a:pt x="8" y="4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7" name="Freeform 803"/>
                <p:cNvSpPr/>
                <p:nvPr/>
              </p:nvSpPr>
              <p:spPr bwMode="auto">
                <a:xfrm>
                  <a:off x="6778626" y="957263"/>
                  <a:ext cx="381000" cy="12700"/>
                </a:xfrm>
                <a:custGeom>
                  <a:avLst/>
                  <a:gdLst>
                    <a:gd name="T0" fmla="*/ 7 w 240"/>
                    <a:gd name="T1" fmla="*/ 8 h 8"/>
                    <a:gd name="T2" fmla="*/ 0 w 240"/>
                    <a:gd name="T3" fmla="*/ 0 h 8"/>
                    <a:gd name="T4" fmla="*/ 234 w 240"/>
                    <a:gd name="T5" fmla="*/ 0 h 8"/>
                    <a:gd name="T6" fmla="*/ 240 w 240"/>
                    <a:gd name="T7" fmla="*/ 8 h 8"/>
                    <a:gd name="T8" fmla="*/ 7 w 240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0" h="8">
                      <a:moveTo>
                        <a:pt x="7" y="8"/>
                      </a:moveTo>
                      <a:lnTo>
                        <a:pt x="0" y="0"/>
                      </a:lnTo>
                      <a:lnTo>
                        <a:pt x="234" y="0"/>
                      </a:lnTo>
                      <a:lnTo>
                        <a:pt x="240" y="8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8" name="Freeform 804"/>
                <p:cNvSpPr/>
                <p:nvPr/>
              </p:nvSpPr>
              <p:spPr bwMode="auto">
                <a:xfrm>
                  <a:off x="7131051" y="655638"/>
                  <a:ext cx="11113" cy="11113"/>
                </a:xfrm>
                <a:custGeom>
                  <a:avLst/>
                  <a:gdLst>
                    <a:gd name="T0" fmla="*/ 8 w 10"/>
                    <a:gd name="T1" fmla="*/ 10 h 10"/>
                    <a:gd name="T2" fmla="*/ 0 w 10"/>
                    <a:gd name="T3" fmla="*/ 0 h 10"/>
                    <a:gd name="T4" fmla="*/ 2 w 10"/>
                    <a:gd name="T5" fmla="*/ 0 h 10"/>
                    <a:gd name="T6" fmla="*/ 10 w 10"/>
                    <a:gd name="T7" fmla="*/ 10 h 10"/>
                    <a:gd name="T8" fmla="*/ 8 w 10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2" y="0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9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49" name="Freeform 805"/>
                <p:cNvSpPr/>
                <p:nvPr/>
              </p:nvSpPr>
              <p:spPr bwMode="auto">
                <a:xfrm>
                  <a:off x="7132638" y="655638"/>
                  <a:ext cx="22225" cy="12700"/>
                </a:xfrm>
                <a:custGeom>
                  <a:avLst/>
                  <a:gdLst>
                    <a:gd name="T0" fmla="*/ 8 w 18"/>
                    <a:gd name="T1" fmla="*/ 10 h 11"/>
                    <a:gd name="T2" fmla="*/ 0 w 18"/>
                    <a:gd name="T3" fmla="*/ 0 h 11"/>
                    <a:gd name="T4" fmla="*/ 10 w 18"/>
                    <a:gd name="T5" fmla="*/ 2 h 11"/>
                    <a:gd name="T6" fmla="*/ 18 w 18"/>
                    <a:gd name="T7" fmla="*/ 11 h 11"/>
                    <a:gd name="T8" fmla="*/ 8 w 18"/>
                    <a:gd name="T9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1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1"/>
                        <a:pt x="7" y="1"/>
                        <a:pt x="10" y="2"/>
                      </a:cubicBezTo>
                      <a:cubicBezTo>
                        <a:pt x="18" y="11"/>
                        <a:pt x="18" y="11"/>
                        <a:pt x="18" y="11"/>
                      </a:cubicBezTo>
                      <a:cubicBezTo>
                        <a:pt x="15" y="11"/>
                        <a:pt x="11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0" name="Freeform 806"/>
                <p:cNvSpPr/>
                <p:nvPr/>
              </p:nvSpPr>
              <p:spPr bwMode="auto">
                <a:xfrm>
                  <a:off x="7145338" y="657226"/>
                  <a:ext cx="31750" cy="19050"/>
                </a:xfrm>
                <a:custGeom>
                  <a:avLst/>
                  <a:gdLst>
                    <a:gd name="T0" fmla="*/ 8 w 25"/>
                    <a:gd name="T1" fmla="*/ 9 h 15"/>
                    <a:gd name="T2" fmla="*/ 0 w 25"/>
                    <a:gd name="T3" fmla="*/ 0 h 15"/>
                    <a:gd name="T4" fmla="*/ 16 w 25"/>
                    <a:gd name="T5" fmla="*/ 6 h 15"/>
                    <a:gd name="T6" fmla="*/ 25 w 25"/>
                    <a:gd name="T7" fmla="*/ 15 h 15"/>
                    <a:gd name="T8" fmla="*/ 8 w 25"/>
                    <a:gd name="T9" fmla="*/ 9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15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1"/>
                        <a:pt x="11" y="3"/>
                        <a:pt x="16" y="6"/>
                      </a:cubicBezTo>
                      <a:cubicBezTo>
                        <a:pt x="25" y="15"/>
                        <a:pt x="25" y="15"/>
                        <a:pt x="25" y="15"/>
                      </a:cubicBezTo>
                      <a:cubicBezTo>
                        <a:pt x="20" y="13"/>
                        <a:pt x="14" y="11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1" name="Freeform 807"/>
                <p:cNvSpPr/>
                <p:nvPr/>
              </p:nvSpPr>
              <p:spPr bwMode="auto">
                <a:xfrm>
                  <a:off x="7165976" y="665163"/>
                  <a:ext cx="23813" cy="20638"/>
                </a:xfrm>
                <a:custGeom>
                  <a:avLst/>
                  <a:gdLst>
                    <a:gd name="T0" fmla="*/ 9 w 20"/>
                    <a:gd name="T1" fmla="*/ 9 h 17"/>
                    <a:gd name="T2" fmla="*/ 0 w 20"/>
                    <a:gd name="T3" fmla="*/ 0 h 17"/>
                    <a:gd name="T4" fmla="*/ 12 w 20"/>
                    <a:gd name="T5" fmla="*/ 8 h 17"/>
                    <a:gd name="T6" fmla="*/ 20 w 20"/>
                    <a:gd name="T7" fmla="*/ 17 h 17"/>
                    <a:gd name="T8" fmla="*/ 9 w 20"/>
                    <a:gd name="T9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7">
                      <a:moveTo>
                        <a:pt x="9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2"/>
                        <a:pt x="9" y="4"/>
                        <a:pt x="12" y="8"/>
                      </a:cubicBezTo>
                      <a:cubicBezTo>
                        <a:pt x="20" y="17"/>
                        <a:pt x="20" y="17"/>
                        <a:pt x="20" y="17"/>
                      </a:cubicBezTo>
                      <a:cubicBezTo>
                        <a:pt x="17" y="14"/>
                        <a:pt x="13" y="12"/>
                        <a:pt x="9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2" name="Freeform 809"/>
                <p:cNvSpPr/>
                <p:nvPr/>
              </p:nvSpPr>
              <p:spPr bwMode="auto">
                <a:xfrm>
                  <a:off x="7180263" y="674688"/>
                  <a:ext cx="19050" cy="20638"/>
                </a:xfrm>
                <a:custGeom>
                  <a:avLst/>
                  <a:gdLst>
                    <a:gd name="T0" fmla="*/ 8 w 15"/>
                    <a:gd name="T1" fmla="*/ 9 h 16"/>
                    <a:gd name="T2" fmla="*/ 0 w 15"/>
                    <a:gd name="T3" fmla="*/ 0 h 16"/>
                    <a:gd name="T4" fmla="*/ 6 w 15"/>
                    <a:gd name="T5" fmla="*/ 6 h 16"/>
                    <a:gd name="T6" fmla="*/ 15 w 15"/>
                    <a:gd name="T7" fmla="*/ 16 h 16"/>
                    <a:gd name="T8" fmla="*/ 8 w 15"/>
                    <a:gd name="T9" fmla="*/ 9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16">
                      <a:moveTo>
                        <a:pt x="8" y="9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2"/>
                        <a:pt x="4" y="4"/>
                        <a:pt x="6" y="6"/>
                      </a:cubicBezTo>
                      <a:cubicBezTo>
                        <a:pt x="15" y="16"/>
                        <a:pt x="15" y="16"/>
                        <a:pt x="15" y="16"/>
                      </a:cubicBezTo>
                      <a:cubicBezTo>
                        <a:pt x="13" y="13"/>
                        <a:pt x="11" y="11"/>
                        <a:pt x="8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3" name="Freeform 810"/>
                <p:cNvSpPr/>
                <p:nvPr/>
              </p:nvSpPr>
              <p:spPr bwMode="auto">
                <a:xfrm>
                  <a:off x="6985001" y="766763"/>
                  <a:ext cx="95250" cy="11113"/>
                </a:xfrm>
                <a:custGeom>
                  <a:avLst/>
                  <a:gdLst>
                    <a:gd name="T0" fmla="*/ 7 w 60"/>
                    <a:gd name="T1" fmla="*/ 7 h 7"/>
                    <a:gd name="T2" fmla="*/ 0 w 60"/>
                    <a:gd name="T3" fmla="*/ 0 h 7"/>
                    <a:gd name="T4" fmla="*/ 54 w 60"/>
                    <a:gd name="T5" fmla="*/ 0 h 7"/>
                    <a:gd name="T6" fmla="*/ 60 w 60"/>
                    <a:gd name="T7" fmla="*/ 7 h 7"/>
                    <a:gd name="T8" fmla="*/ 7 w 60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7">
                      <a:moveTo>
                        <a:pt x="7" y="7"/>
                      </a:moveTo>
                      <a:lnTo>
                        <a:pt x="0" y="0"/>
                      </a:lnTo>
                      <a:lnTo>
                        <a:pt x="54" y="0"/>
                      </a:lnTo>
                      <a:lnTo>
                        <a:pt x="60" y="7"/>
                      </a:lnTo>
                      <a:lnTo>
                        <a:pt x="7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4" name="Freeform 811"/>
                <p:cNvSpPr/>
                <p:nvPr/>
              </p:nvSpPr>
              <p:spPr bwMode="auto">
                <a:xfrm>
                  <a:off x="6724651" y="949326"/>
                  <a:ext cx="12700" cy="176213"/>
                </a:xfrm>
                <a:custGeom>
                  <a:avLst/>
                  <a:gdLst>
                    <a:gd name="T0" fmla="*/ 6 w 8"/>
                    <a:gd name="T1" fmla="*/ 111 h 111"/>
                    <a:gd name="T2" fmla="*/ 0 w 8"/>
                    <a:gd name="T3" fmla="*/ 103 h 111"/>
                    <a:gd name="T4" fmla="*/ 0 w 8"/>
                    <a:gd name="T5" fmla="*/ 0 h 111"/>
                    <a:gd name="T6" fmla="*/ 8 w 8"/>
                    <a:gd name="T7" fmla="*/ 7 h 111"/>
                    <a:gd name="T8" fmla="*/ 6 w 8"/>
                    <a:gd name="T9" fmla="*/ 111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111">
                      <a:moveTo>
                        <a:pt x="6" y="111"/>
                      </a:moveTo>
                      <a:lnTo>
                        <a:pt x="0" y="103"/>
                      </a:lnTo>
                      <a:lnTo>
                        <a:pt x="0" y="0"/>
                      </a:lnTo>
                      <a:lnTo>
                        <a:pt x="8" y="7"/>
                      </a:lnTo>
                      <a:lnTo>
                        <a:pt x="6" y="11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5" name="Freeform 812"/>
                <p:cNvSpPr/>
                <p:nvPr/>
              </p:nvSpPr>
              <p:spPr bwMode="auto">
                <a:xfrm>
                  <a:off x="6948488" y="714376"/>
                  <a:ext cx="11113" cy="63500"/>
                </a:xfrm>
                <a:custGeom>
                  <a:avLst/>
                  <a:gdLst>
                    <a:gd name="T0" fmla="*/ 7 w 7"/>
                    <a:gd name="T1" fmla="*/ 40 h 40"/>
                    <a:gd name="T2" fmla="*/ 0 w 7"/>
                    <a:gd name="T3" fmla="*/ 33 h 40"/>
                    <a:gd name="T4" fmla="*/ 1 w 7"/>
                    <a:gd name="T5" fmla="*/ 0 h 40"/>
                    <a:gd name="T6" fmla="*/ 7 w 7"/>
                    <a:gd name="T7" fmla="*/ 8 h 40"/>
                    <a:gd name="T8" fmla="*/ 7 w 7"/>
                    <a:gd name="T9" fmla="*/ 4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40">
                      <a:moveTo>
                        <a:pt x="7" y="40"/>
                      </a:moveTo>
                      <a:lnTo>
                        <a:pt x="0" y="33"/>
                      </a:lnTo>
                      <a:lnTo>
                        <a:pt x="1" y="0"/>
                      </a:lnTo>
                      <a:lnTo>
                        <a:pt x="7" y="8"/>
                      </a:lnTo>
                      <a:lnTo>
                        <a:pt x="7" y="4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6" name="Freeform 813"/>
                <p:cNvSpPr/>
                <p:nvPr/>
              </p:nvSpPr>
              <p:spPr bwMode="auto">
                <a:xfrm>
                  <a:off x="6864351" y="766763"/>
                  <a:ext cx="95250" cy="11113"/>
                </a:xfrm>
                <a:custGeom>
                  <a:avLst/>
                  <a:gdLst>
                    <a:gd name="T0" fmla="*/ 6 w 60"/>
                    <a:gd name="T1" fmla="*/ 7 h 7"/>
                    <a:gd name="T2" fmla="*/ 0 w 60"/>
                    <a:gd name="T3" fmla="*/ 0 h 7"/>
                    <a:gd name="T4" fmla="*/ 53 w 60"/>
                    <a:gd name="T5" fmla="*/ 0 h 7"/>
                    <a:gd name="T6" fmla="*/ 60 w 60"/>
                    <a:gd name="T7" fmla="*/ 7 h 7"/>
                    <a:gd name="T8" fmla="*/ 6 w 60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7">
                      <a:moveTo>
                        <a:pt x="6" y="7"/>
                      </a:moveTo>
                      <a:lnTo>
                        <a:pt x="0" y="0"/>
                      </a:lnTo>
                      <a:lnTo>
                        <a:pt x="53" y="0"/>
                      </a:lnTo>
                      <a:lnTo>
                        <a:pt x="60" y="7"/>
                      </a:lnTo>
                      <a:lnTo>
                        <a:pt x="6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7" name="Freeform 814"/>
                <p:cNvSpPr/>
                <p:nvPr/>
              </p:nvSpPr>
              <p:spPr bwMode="auto">
                <a:xfrm>
                  <a:off x="6680201" y="920751"/>
                  <a:ext cx="15875" cy="30163"/>
                </a:xfrm>
                <a:custGeom>
                  <a:avLst/>
                  <a:gdLst>
                    <a:gd name="T0" fmla="*/ 13 w 13"/>
                    <a:gd name="T1" fmla="*/ 24 h 24"/>
                    <a:gd name="T2" fmla="*/ 5 w 13"/>
                    <a:gd name="T3" fmla="*/ 14 h 24"/>
                    <a:gd name="T4" fmla="*/ 0 w 13"/>
                    <a:gd name="T5" fmla="*/ 0 h 24"/>
                    <a:gd name="T6" fmla="*/ 8 w 13"/>
                    <a:gd name="T7" fmla="*/ 10 h 24"/>
                    <a:gd name="T8" fmla="*/ 13 w 13"/>
                    <a:gd name="T9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24">
                      <a:moveTo>
                        <a:pt x="13" y="24"/>
                      </a:moveTo>
                      <a:cubicBezTo>
                        <a:pt x="5" y="14"/>
                        <a:pt x="5" y="14"/>
                        <a:pt x="5" y="14"/>
                      </a:cubicBezTo>
                      <a:cubicBezTo>
                        <a:pt x="2" y="11"/>
                        <a:pt x="0" y="6"/>
                        <a:pt x="0" y="0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8" y="15"/>
                        <a:pt x="10" y="20"/>
                        <a:pt x="13" y="2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8" name="Freeform 815"/>
                <p:cNvSpPr/>
                <p:nvPr/>
              </p:nvSpPr>
              <p:spPr bwMode="auto">
                <a:xfrm>
                  <a:off x="6843713" y="757238"/>
                  <a:ext cx="14288" cy="15875"/>
                </a:xfrm>
                <a:custGeom>
                  <a:avLst/>
                  <a:gdLst>
                    <a:gd name="T0" fmla="*/ 9 w 11"/>
                    <a:gd name="T1" fmla="*/ 10 h 12"/>
                    <a:gd name="T2" fmla="*/ 0 w 11"/>
                    <a:gd name="T3" fmla="*/ 0 h 12"/>
                    <a:gd name="T4" fmla="*/ 2 w 11"/>
                    <a:gd name="T5" fmla="*/ 2 h 12"/>
                    <a:gd name="T6" fmla="*/ 11 w 11"/>
                    <a:gd name="T7" fmla="*/ 12 h 12"/>
                    <a:gd name="T8" fmla="*/ 9 w 11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2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2" y="2"/>
                        <a:pt x="2" y="2"/>
                      </a:cubicBezTo>
                      <a:cubicBezTo>
                        <a:pt x="11" y="12"/>
                        <a:pt x="11" y="12"/>
                        <a:pt x="11" y="12"/>
                      </a:cubicBezTo>
                      <a:cubicBezTo>
                        <a:pt x="10" y="12"/>
                        <a:pt x="9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59" name="Freeform 816"/>
                <p:cNvSpPr/>
                <p:nvPr/>
              </p:nvSpPr>
              <p:spPr bwMode="auto">
                <a:xfrm>
                  <a:off x="6846888" y="760413"/>
                  <a:ext cx="15875" cy="15875"/>
                </a:xfrm>
                <a:custGeom>
                  <a:avLst/>
                  <a:gdLst>
                    <a:gd name="T0" fmla="*/ 9 w 13"/>
                    <a:gd name="T1" fmla="*/ 10 h 13"/>
                    <a:gd name="T2" fmla="*/ 0 w 13"/>
                    <a:gd name="T3" fmla="*/ 0 h 13"/>
                    <a:gd name="T4" fmla="*/ 4 w 13"/>
                    <a:gd name="T5" fmla="*/ 3 h 13"/>
                    <a:gd name="T6" fmla="*/ 13 w 13"/>
                    <a:gd name="T7" fmla="*/ 13 h 13"/>
                    <a:gd name="T8" fmla="*/ 9 w 13"/>
                    <a:gd name="T9" fmla="*/ 1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3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3" y="2"/>
                        <a:pt x="4" y="3"/>
                      </a:cubicBezTo>
                      <a:cubicBezTo>
                        <a:pt x="13" y="13"/>
                        <a:pt x="13" y="13"/>
                        <a:pt x="13" y="13"/>
                      </a:cubicBezTo>
                      <a:cubicBezTo>
                        <a:pt x="11" y="12"/>
                        <a:pt x="10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0" name="Freeform 817"/>
                <p:cNvSpPr/>
                <p:nvPr/>
              </p:nvSpPr>
              <p:spPr bwMode="auto">
                <a:xfrm>
                  <a:off x="6851651" y="763588"/>
                  <a:ext cx="17463" cy="14288"/>
                </a:xfrm>
                <a:custGeom>
                  <a:avLst/>
                  <a:gdLst>
                    <a:gd name="T0" fmla="*/ 9 w 14"/>
                    <a:gd name="T1" fmla="*/ 10 h 12"/>
                    <a:gd name="T2" fmla="*/ 0 w 14"/>
                    <a:gd name="T3" fmla="*/ 0 h 12"/>
                    <a:gd name="T4" fmla="*/ 6 w 14"/>
                    <a:gd name="T5" fmla="*/ 2 h 12"/>
                    <a:gd name="T6" fmla="*/ 14 w 14"/>
                    <a:gd name="T7" fmla="*/ 12 h 12"/>
                    <a:gd name="T8" fmla="*/ 9 w 14"/>
                    <a:gd name="T9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12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"/>
                        <a:pt x="4" y="2"/>
                        <a:pt x="6" y="2"/>
                      </a:cubicBezTo>
                      <a:cubicBezTo>
                        <a:pt x="14" y="12"/>
                        <a:pt x="14" y="12"/>
                        <a:pt x="14" y="12"/>
                      </a:cubicBezTo>
                      <a:cubicBezTo>
                        <a:pt x="12" y="11"/>
                        <a:pt x="10" y="11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1" name="Freeform 818"/>
                <p:cNvSpPr/>
                <p:nvPr/>
              </p:nvSpPr>
              <p:spPr bwMode="auto">
                <a:xfrm>
                  <a:off x="6859588" y="766763"/>
                  <a:ext cx="14288" cy="11113"/>
                </a:xfrm>
                <a:custGeom>
                  <a:avLst/>
                  <a:gdLst>
                    <a:gd name="T0" fmla="*/ 8 w 12"/>
                    <a:gd name="T1" fmla="*/ 10 h 10"/>
                    <a:gd name="T2" fmla="*/ 0 w 12"/>
                    <a:gd name="T3" fmla="*/ 0 h 10"/>
                    <a:gd name="T4" fmla="*/ 3 w 12"/>
                    <a:gd name="T5" fmla="*/ 0 h 10"/>
                    <a:gd name="T6" fmla="*/ 12 w 12"/>
                    <a:gd name="T7" fmla="*/ 10 h 10"/>
                    <a:gd name="T8" fmla="*/ 8 w 12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">
                      <a:moveTo>
                        <a:pt x="8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0" y="10"/>
                        <a:pt x="9" y="10"/>
                        <a:pt x="8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2" name="Freeform 819"/>
                <p:cNvSpPr/>
                <p:nvPr/>
              </p:nvSpPr>
              <p:spPr bwMode="auto">
                <a:xfrm>
                  <a:off x="6862763" y="766763"/>
                  <a:ext cx="11113" cy="11113"/>
                </a:xfrm>
                <a:custGeom>
                  <a:avLst/>
                  <a:gdLst>
                    <a:gd name="T0" fmla="*/ 9 w 9"/>
                    <a:gd name="T1" fmla="*/ 10 h 10"/>
                    <a:gd name="T2" fmla="*/ 0 w 9"/>
                    <a:gd name="T3" fmla="*/ 0 h 10"/>
                    <a:gd name="T4" fmla="*/ 1 w 9"/>
                    <a:gd name="T5" fmla="*/ 0 h 10"/>
                    <a:gd name="T6" fmla="*/ 9 w 9"/>
                    <a:gd name="T7" fmla="*/ 10 h 10"/>
                    <a:gd name="T8" fmla="*/ 9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ubicBezTo>
                        <a:pt x="9" y="10"/>
                        <a:pt x="9" y="10"/>
                        <a:pt x="9" y="10"/>
                      </a:cubicBezTo>
                      <a:cubicBezTo>
                        <a:pt x="9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3" name="Freeform 820"/>
                <p:cNvSpPr/>
                <p:nvPr/>
              </p:nvSpPr>
              <p:spPr bwMode="auto">
                <a:xfrm>
                  <a:off x="6680201" y="858838"/>
                  <a:ext cx="11113" cy="74613"/>
                </a:xfrm>
                <a:custGeom>
                  <a:avLst/>
                  <a:gdLst>
                    <a:gd name="T0" fmla="*/ 6 w 7"/>
                    <a:gd name="T1" fmla="*/ 47 h 47"/>
                    <a:gd name="T2" fmla="*/ 0 w 7"/>
                    <a:gd name="T3" fmla="*/ 39 h 47"/>
                    <a:gd name="T4" fmla="*/ 0 w 7"/>
                    <a:gd name="T5" fmla="*/ 0 h 47"/>
                    <a:gd name="T6" fmla="*/ 7 w 7"/>
                    <a:gd name="T7" fmla="*/ 8 h 47"/>
                    <a:gd name="T8" fmla="*/ 6 w 7"/>
                    <a:gd name="T9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47">
                      <a:moveTo>
                        <a:pt x="6" y="47"/>
                      </a:moveTo>
                      <a:lnTo>
                        <a:pt x="0" y="39"/>
                      </a:lnTo>
                      <a:lnTo>
                        <a:pt x="0" y="0"/>
                      </a:lnTo>
                      <a:lnTo>
                        <a:pt x="7" y="8"/>
                      </a:lnTo>
                      <a:lnTo>
                        <a:pt x="6" y="4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4" name="Freeform 821"/>
                <p:cNvSpPr/>
                <p:nvPr/>
              </p:nvSpPr>
              <p:spPr bwMode="auto">
                <a:xfrm>
                  <a:off x="6707188" y="831851"/>
                  <a:ext cx="30163" cy="12700"/>
                </a:xfrm>
                <a:custGeom>
                  <a:avLst/>
                  <a:gdLst>
                    <a:gd name="T0" fmla="*/ 7 w 19"/>
                    <a:gd name="T1" fmla="*/ 8 h 8"/>
                    <a:gd name="T2" fmla="*/ 0 w 19"/>
                    <a:gd name="T3" fmla="*/ 0 h 8"/>
                    <a:gd name="T4" fmla="*/ 13 w 19"/>
                    <a:gd name="T5" fmla="*/ 0 h 8"/>
                    <a:gd name="T6" fmla="*/ 19 w 19"/>
                    <a:gd name="T7" fmla="*/ 8 h 8"/>
                    <a:gd name="T8" fmla="*/ 7 w 19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8">
                      <a:moveTo>
                        <a:pt x="7" y="8"/>
                      </a:moveTo>
                      <a:lnTo>
                        <a:pt x="0" y="0"/>
                      </a:lnTo>
                      <a:lnTo>
                        <a:pt x="13" y="0"/>
                      </a:lnTo>
                      <a:lnTo>
                        <a:pt x="19" y="8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5" name="Freeform 822"/>
                <p:cNvSpPr/>
                <p:nvPr/>
              </p:nvSpPr>
              <p:spPr bwMode="auto">
                <a:xfrm>
                  <a:off x="6680201" y="836613"/>
                  <a:ext cx="22225" cy="34925"/>
                </a:xfrm>
                <a:custGeom>
                  <a:avLst/>
                  <a:gdLst>
                    <a:gd name="T0" fmla="*/ 9 w 18"/>
                    <a:gd name="T1" fmla="*/ 27 h 27"/>
                    <a:gd name="T2" fmla="*/ 0 w 18"/>
                    <a:gd name="T3" fmla="*/ 17 h 27"/>
                    <a:gd name="T4" fmla="*/ 10 w 18"/>
                    <a:gd name="T5" fmla="*/ 0 h 27"/>
                    <a:gd name="T6" fmla="*/ 18 w 18"/>
                    <a:gd name="T7" fmla="*/ 9 h 27"/>
                    <a:gd name="T8" fmla="*/ 9 w 18"/>
                    <a:gd name="T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27">
                      <a:moveTo>
                        <a:pt x="9" y="27"/>
                      </a:move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0"/>
                        <a:pt x="4" y="3"/>
                        <a:pt x="10" y="0"/>
                      </a:cubicBezTo>
                      <a:cubicBezTo>
                        <a:pt x="18" y="9"/>
                        <a:pt x="18" y="9"/>
                        <a:pt x="18" y="9"/>
                      </a:cubicBezTo>
                      <a:cubicBezTo>
                        <a:pt x="13" y="13"/>
                        <a:pt x="9" y="20"/>
                        <a:pt x="9" y="2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6" name="Freeform 823"/>
                <p:cNvSpPr/>
                <p:nvPr/>
              </p:nvSpPr>
              <p:spPr bwMode="auto">
                <a:xfrm>
                  <a:off x="6692901" y="835026"/>
                  <a:ext cx="14288" cy="14288"/>
                </a:xfrm>
                <a:custGeom>
                  <a:avLst/>
                  <a:gdLst>
                    <a:gd name="T0" fmla="*/ 8 w 12"/>
                    <a:gd name="T1" fmla="*/ 11 h 11"/>
                    <a:gd name="T2" fmla="*/ 0 w 12"/>
                    <a:gd name="T3" fmla="*/ 2 h 11"/>
                    <a:gd name="T4" fmla="*/ 3 w 12"/>
                    <a:gd name="T5" fmla="*/ 0 h 11"/>
                    <a:gd name="T6" fmla="*/ 12 w 12"/>
                    <a:gd name="T7" fmla="*/ 10 h 11"/>
                    <a:gd name="T8" fmla="*/ 8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7" name="Freeform 824"/>
                <p:cNvSpPr/>
                <p:nvPr/>
              </p:nvSpPr>
              <p:spPr bwMode="auto">
                <a:xfrm>
                  <a:off x="6696076" y="833438"/>
                  <a:ext cx="15875" cy="14288"/>
                </a:xfrm>
                <a:custGeom>
                  <a:avLst/>
                  <a:gdLst>
                    <a:gd name="T0" fmla="*/ 9 w 12"/>
                    <a:gd name="T1" fmla="*/ 11 h 11"/>
                    <a:gd name="T2" fmla="*/ 0 w 12"/>
                    <a:gd name="T3" fmla="*/ 1 h 11"/>
                    <a:gd name="T4" fmla="*/ 3 w 12"/>
                    <a:gd name="T5" fmla="*/ 0 h 11"/>
                    <a:gd name="T6" fmla="*/ 12 w 12"/>
                    <a:gd name="T7" fmla="*/ 10 h 11"/>
                    <a:gd name="T8" fmla="*/ 9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8" name="Freeform 825"/>
                <p:cNvSpPr/>
                <p:nvPr/>
              </p:nvSpPr>
              <p:spPr bwMode="auto">
                <a:xfrm>
                  <a:off x="6700838" y="831851"/>
                  <a:ext cx="14288" cy="14288"/>
                </a:xfrm>
                <a:custGeom>
                  <a:avLst/>
                  <a:gdLst>
                    <a:gd name="T0" fmla="*/ 9 w 12"/>
                    <a:gd name="T1" fmla="*/ 11 h 11"/>
                    <a:gd name="T2" fmla="*/ 0 w 12"/>
                    <a:gd name="T3" fmla="*/ 1 h 11"/>
                    <a:gd name="T4" fmla="*/ 3 w 12"/>
                    <a:gd name="T5" fmla="*/ 0 h 11"/>
                    <a:gd name="T6" fmla="*/ 12 w 12"/>
                    <a:gd name="T7" fmla="*/ 10 h 11"/>
                    <a:gd name="T8" fmla="*/ 9 w 12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9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2" y="0"/>
                        <a:pt x="3" y="0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1" y="10"/>
                        <a:pt x="10" y="10"/>
                        <a:pt x="9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69" name="Freeform 826"/>
                <p:cNvSpPr/>
                <p:nvPr/>
              </p:nvSpPr>
              <p:spPr bwMode="auto">
                <a:xfrm>
                  <a:off x="6704013" y="831851"/>
                  <a:ext cx="14288" cy="12700"/>
                </a:xfrm>
                <a:custGeom>
                  <a:avLst/>
                  <a:gdLst>
                    <a:gd name="T0" fmla="*/ 9 w 11"/>
                    <a:gd name="T1" fmla="*/ 10 h 10"/>
                    <a:gd name="T2" fmla="*/ 0 w 11"/>
                    <a:gd name="T3" fmla="*/ 0 h 10"/>
                    <a:gd name="T4" fmla="*/ 3 w 11"/>
                    <a:gd name="T5" fmla="*/ 0 h 10"/>
                    <a:gd name="T6" fmla="*/ 11 w 11"/>
                    <a:gd name="T7" fmla="*/ 10 h 10"/>
                    <a:gd name="T8" fmla="*/ 9 w 11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0">
                      <a:moveTo>
                        <a:pt x="9" y="1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3" y="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0" y="10"/>
                        <a:pt x="9" y="10"/>
                        <a:pt x="9" y="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70" name="Freeform 827"/>
                <p:cNvSpPr/>
                <p:nvPr/>
              </p:nvSpPr>
              <p:spPr bwMode="auto">
                <a:xfrm>
                  <a:off x="6727826" y="733426"/>
                  <a:ext cx="11113" cy="111125"/>
                </a:xfrm>
                <a:custGeom>
                  <a:avLst/>
                  <a:gdLst>
                    <a:gd name="T0" fmla="*/ 6 w 7"/>
                    <a:gd name="T1" fmla="*/ 70 h 70"/>
                    <a:gd name="T2" fmla="*/ 0 w 7"/>
                    <a:gd name="T3" fmla="*/ 62 h 70"/>
                    <a:gd name="T4" fmla="*/ 1 w 7"/>
                    <a:gd name="T5" fmla="*/ 0 h 70"/>
                    <a:gd name="T6" fmla="*/ 7 w 7"/>
                    <a:gd name="T7" fmla="*/ 8 h 70"/>
                    <a:gd name="T8" fmla="*/ 6 w 7"/>
                    <a:gd name="T9" fmla="*/ 7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70">
                      <a:moveTo>
                        <a:pt x="6" y="70"/>
                      </a:moveTo>
                      <a:lnTo>
                        <a:pt x="0" y="62"/>
                      </a:lnTo>
                      <a:lnTo>
                        <a:pt x="1" y="0"/>
                      </a:lnTo>
                      <a:lnTo>
                        <a:pt x="7" y="8"/>
                      </a:lnTo>
                      <a:lnTo>
                        <a:pt x="6" y="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71" name="Freeform 828"/>
                <p:cNvSpPr/>
                <p:nvPr/>
              </p:nvSpPr>
              <p:spPr bwMode="auto">
                <a:xfrm>
                  <a:off x="6807201" y="655638"/>
                  <a:ext cx="333375" cy="11113"/>
                </a:xfrm>
                <a:custGeom>
                  <a:avLst/>
                  <a:gdLst>
                    <a:gd name="T0" fmla="*/ 7 w 210"/>
                    <a:gd name="T1" fmla="*/ 7 h 7"/>
                    <a:gd name="T2" fmla="*/ 0 w 210"/>
                    <a:gd name="T3" fmla="*/ 0 h 7"/>
                    <a:gd name="T4" fmla="*/ 204 w 210"/>
                    <a:gd name="T5" fmla="*/ 0 h 7"/>
                    <a:gd name="T6" fmla="*/ 210 w 210"/>
                    <a:gd name="T7" fmla="*/ 7 h 7"/>
                    <a:gd name="T8" fmla="*/ 7 w 210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0" h="7">
                      <a:moveTo>
                        <a:pt x="7" y="7"/>
                      </a:moveTo>
                      <a:lnTo>
                        <a:pt x="0" y="0"/>
                      </a:lnTo>
                      <a:lnTo>
                        <a:pt x="204" y="0"/>
                      </a:lnTo>
                      <a:lnTo>
                        <a:pt x="210" y="7"/>
                      </a:lnTo>
                      <a:lnTo>
                        <a:pt x="7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72" name="Freeform 829"/>
                <p:cNvSpPr>
                  <a:spLocks noEditPoints="1"/>
                </p:cNvSpPr>
                <p:nvPr/>
              </p:nvSpPr>
              <p:spPr bwMode="auto">
                <a:xfrm>
                  <a:off x="6689726" y="666751"/>
                  <a:ext cx="571500" cy="598488"/>
                </a:xfrm>
                <a:custGeom>
                  <a:avLst/>
                  <a:gdLst>
                    <a:gd name="T0" fmla="*/ 457 w 457"/>
                    <a:gd name="T1" fmla="*/ 163 h 478"/>
                    <a:gd name="T2" fmla="*/ 435 w 457"/>
                    <a:gd name="T3" fmla="*/ 234 h 478"/>
                    <a:gd name="T4" fmla="*/ 417 w 457"/>
                    <a:gd name="T5" fmla="*/ 366 h 478"/>
                    <a:gd name="T6" fmla="*/ 385 w 457"/>
                    <a:gd name="T7" fmla="*/ 470 h 478"/>
                    <a:gd name="T8" fmla="*/ 335 w 457"/>
                    <a:gd name="T9" fmla="*/ 478 h 478"/>
                    <a:gd name="T10" fmla="*/ 327 w 457"/>
                    <a:gd name="T11" fmla="*/ 428 h 478"/>
                    <a:gd name="T12" fmla="*/ 123 w 457"/>
                    <a:gd name="T13" fmla="*/ 470 h 478"/>
                    <a:gd name="T14" fmla="*/ 73 w 457"/>
                    <a:gd name="T15" fmla="*/ 478 h 478"/>
                    <a:gd name="T16" fmla="*/ 66 w 457"/>
                    <a:gd name="T17" fmla="*/ 420 h 478"/>
                    <a:gd name="T18" fmla="*/ 37 w 457"/>
                    <a:gd name="T19" fmla="*/ 234 h 478"/>
                    <a:gd name="T20" fmla="*/ 0 w 457"/>
                    <a:gd name="T21" fmla="*/ 213 h 478"/>
                    <a:gd name="T22" fmla="*/ 22 w 457"/>
                    <a:gd name="T23" fmla="*/ 142 h 478"/>
                    <a:gd name="T24" fmla="*/ 39 w 457"/>
                    <a:gd name="T25" fmla="*/ 63 h 478"/>
                    <a:gd name="T26" fmla="*/ 360 w 457"/>
                    <a:gd name="T27" fmla="*/ 0 h 478"/>
                    <a:gd name="T28" fmla="*/ 420 w 457"/>
                    <a:gd name="T29" fmla="*/ 142 h 478"/>
                    <a:gd name="T30" fmla="*/ 81 w 457"/>
                    <a:gd name="T31" fmla="*/ 128 h 478"/>
                    <a:gd name="T32" fmla="*/ 376 w 457"/>
                    <a:gd name="T33" fmla="*/ 242 h 478"/>
                    <a:gd name="T34" fmla="*/ 81 w 457"/>
                    <a:gd name="T35" fmla="*/ 128 h 478"/>
                    <a:gd name="T36" fmla="*/ 244 w 457"/>
                    <a:gd name="T37" fmla="*/ 89 h 478"/>
                    <a:gd name="T38" fmla="*/ 333 w 457"/>
                    <a:gd name="T39" fmla="*/ 68 h 478"/>
                    <a:gd name="T40" fmla="*/ 245 w 457"/>
                    <a:gd name="T41" fmla="*/ 48 h 478"/>
                    <a:gd name="T42" fmla="*/ 127 w 457"/>
                    <a:gd name="T43" fmla="*/ 68 h 478"/>
                    <a:gd name="T44" fmla="*/ 216 w 457"/>
                    <a:gd name="T45" fmla="*/ 89 h 478"/>
                    <a:gd name="T46" fmla="*/ 148 w 457"/>
                    <a:gd name="T47" fmla="*/ 48 h 478"/>
                    <a:gd name="T48" fmla="*/ 133 w 457"/>
                    <a:gd name="T49" fmla="*/ 351 h 478"/>
                    <a:gd name="T50" fmla="*/ 78 w 457"/>
                    <a:gd name="T51" fmla="*/ 351 h 478"/>
                    <a:gd name="T52" fmla="*/ 347 w 457"/>
                    <a:gd name="T53" fmla="*/ 378 h 478"/>
                    <a:gd name="T54" fmla="*/ 348 w 457"/>
                    <a:gd name="T55" fmla="*/ 323 h 478"/>
                    <a:gd name="T56" fmla="*/ 347 w 457"/>
                    <a:gd name="T57" fmla="*/ 378 h 478"/>
                    <a:gd name="T58" fmla="*/ 286 w 457"/>
                    <a:gd name="T59" fmla="*/ 366 h 478"/>
                    <a:gd name="T60" fmla="*/ 166 w 457"/>
                    <a:gd name="T61" fmla="*/ 389 h 478"/>
                    <a:gd name="T62" fmla="*/ 286 w 457"/>
                    <a:gd name="T63" fmla="*/ 338 h 478"/>
                    <a:gd name="T64" fmla="*/ 167 w 457"/>
                    <a:gd name="T65" fmla="*/ 316 h 478"/>
                    <a:gd name="T66" fmla="*/ 286 w 457"/>
                    <a:gd name="T67" fmla="*/ 338 h 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457" h="478">
                      <a:moveTo>
                        <a:pt x="436" y="142"/>
                      </a:moveTo>
                      <a:cubicBezTo>
                        <a:pt x="448" y="142"/>
                        <a:pt x="457" y="151"/>
                        <a:pt x="457" y="163"/>
                      </a:cubicBezTo>
                      <a:cubicBezTo>
                        <a:pt x="456" y="213"/>
                        <a:pt x="456" y="213"/>
                        <a:pt x="456" y="213"/>
                      </a:cubicBezTo>
                      <a:cubicBezTo>
                        <a:pt x="456" y="225"/>
                        <a:pt x="447" y="234"/>
                        <a:pt x="435" y="234"/>
                      </a:cubicBezTo>
                      <a:cubicBezTo>
                        <a:pt x="419" y="234"/>
                        <a:pt x="419" y="234"/>
                        <a:pt x="419" y="234"/>
                      </a:cubicBezTo>
                      <a:cubicBezTo>
                        <a:pt x="417" y="366"/>
                        <a:pt x="417" y="366"/>
                        <a:pt x="417" y="366"/>
                      </a:cubicBezTo>
                      <a:cubicBezTo>
                        <a:pt x="417" y="389"/>
                        <a:pt x="404" y="409"/>
                        <a:pt x="385" y="420"/>
                      </a:cubicBezTo>
                      <a:cubicBezTo>
                        <a:pt x="385" y="470"/>
                        <a:pt x="385" y="470"/>
                        <a:pt x="385" y="470"/>
                      </a:cubicBezTo>
                      <a:cubicBezTo>
                        <a:pt x="385" y="474"/>
                        <a:pt x="381" y="478"/>
                        <a:pt x="377" y="478"/>
                      </a:cubicBezTo>
                      <a:cubicBezTo>
                        <a:pt x="335" y="478"/>
                        <a:pt x="335" y="478"/>
                        <a:pt x="335" y="478"/>
                      </a:cubicBezTo>
                      <a:cubicBezTo>
                        <a:pt x="330" y="478"/>
                        <a:pt x="327" y="474"/>
                        <a:pt x="327" y="470"/>
                      </a:cubicBezTo>
                      <a:cubicBezTo>
                        <a:pt x="327" y="428"/>
                        <a:pt x="327" y="428"/>
                        <a:pt x="327" y="428"/>
                      </a:cubicBezTo>
                      <a:cubicBezTo>
                        <a:pt x="123" y="428"/>
                        <a:pt x="123" y="428"/>
                        <a:pt x="123" y="428"/>
                      </a:cubicBezTo>
                      <a:cubicBezTo>
                        <a:pt x="123" y="470"/>
                        <a:pt x="123" y="470"/>
                        <a:pt x="123" y="470"/>
                      </a:cubicBezTo>
                      <a:cubicBezTo>
                        <a:pt x="123" y="474"/>
                        <a:pt x="119" y="478"/>
                        <a:pt x="115" y="478"/>
                      </a:cubicBezTo>
                      <a:cubicBezTo>
                        <a:pt x="73" y="478"/>
                        <a:pt x="73" y="478"/>
                        <a:pt x="73" y="478"/>
                      </a:cubicBezTo>
                      <a:cubicBezTo>
                        <a:pt x="69" y="478"/>
                        <a:pt x="65" y="474"/>
                        <a:pt x="65" y="470"/>
                      </a:cubicBezTo>
                      <a:cubicBezTo>
                        <a:pt x="66" y="420"/>
                        <a:pt x="66" y="420"/>
                        <a:pt x="66" y="420"/>
                      </a:cubicBezTo>
                      <a:cubicBezTo>
                        <a:pt x="47" y="409"/>
                        <a:pt x="35" y="389"/>
                        <a:pt x="35" y="366"/>
                      </a:cubicBezTo>
                      <a:cubicBezTo>
                        <a:pt x="37" y="234"/>
                        <a:pt x="37" y="234"/>
                        <a:pt x="37" y="234"/>
                      </a:cubicBezTo>
                      <a:cubicBezTo>
                        <a:pt x="21" y="234"/>
                        <a:pt x="21" y="234"/>
                        <a:pt x="21" y="234"/>
                      </a:cubicBezTo>
                      <a:cubicBezTo>
                        <a:pt x="9" y="234"/>
                        <a:pt x="0" y="225"/>
                        <a:pt x="0" y="213"/>
                      </a:cubicBezTo>
                      <a:cubicBezTo>
                        <a:pt x="1" y="163"/>
                        <a:pt x="1" y="163"/>
                        <a:pt x="1" y="163"/>
                      </a:cubicBezTo>
                      <a:cubicBezTo>
                        <a:pt x="1" y="151"/>
                        <a:pt x="10" y="142"/>
                        <a:pt x="22" y="142"/>
                      </a:cubicBezTo>
                      <a:cubicBezTo>
                        <a:pt x="38" y="142"/>
                        <a:pt x="38" y="142"/>
                        <a:pt x="38" y="142"/>
                      </a:cubicBezTo>
                      <a:cubicBezTo>
                        <a:pt x="39" y="63"/>
                        <a:pt x="39" y="63"/>
                        <a:pt x="39" y="63"/>
                      </a:cubicBezTo>
                      <a:cubicBezTo>
                        <a:pt x="39" y="28"/>
                        <a:pt x="68" y="0"/>
                        <a:pt x="102" y="0"/>
                      </a:cubicBezTo>
                      <a:cubicBezTo>
                        <a:pt x="360" y="0"/>
                        <a:pt x="360" y="0"/>
                        <a:pt x="360" y="0"/>
                      </a:cubicBezTo>
                      <a:cubicBezTo>
                        <a:pt x="394" y="0"/>
                        <a:pt x="422" y="28"/>
                        <a:pt x="421" y="63"/>
                      </a:cubicBezTo>
                      <a:cubicBezTo>
                        <a:pt x="420" y="142"/>
                        <a:pt x="420" y="142"/>
                        <a:pt x="420" y="142"/>
                      </a:cubicBezTo>
                      <a:lnTo>
                        <a:pt x="436" y="142"/>
                      </a:lnTo>
                      <a:close/>
                      <a:moveTo>
                        <a:pt x="81" y="128"/>
                      </a:moveTo>
                      <a:cubicBezTo>
                        <a:pt x="80" y="242"/>
                        <a:pt x="80" y="242"/>
                        <a:pt x="80" y="242"/>
                      </a:cubicBezTo>
                      <a:cubicBezTo>
                        <a:pt x="376" y="242"/>
                        <a:pt x="376" y="242"/>
                        <a:pt x="376" y="242"/>
                      </a:cubicBezTo>
                      <a:cubicBezTo>
                        <a:pt x="377" y="128"/>
                        <a:pt x="377" y="128"/>
                        <a:pt x="377" y="128"/>
                      </a:cubicBezTo>
                      <a:cubicBezTo>
                        <a:pt x="81" y="128"/>
                        <a:pt x="81" y="128"/>
                        <a:pt x="81" y="128"/>
                      </a:cubicBezTo>
                      <a:moveTo>
                        <a:pt x="245" y="48"/>
                      </a:moveTo>
                      <a:cubicBezTo>
                        <a:pt x="244" y="89"/>
                        <a:pt x="244" y="89"/>
                        <a:pt x="244" y="89"/>
                      </a:cubicBezTo>
                      <a:cubicBezTo>
                        <a:pt x="312" y="89"/>
                        <a:pt x="312" y="89"/>
                        <a:pt x="312" y="89"/>
                      </a:cubicBezTo>
                      <a:cubicBezTo>
                        <a:pt x="324" y="89"/>
                        <a:pt x="333" y="80"/>
                        <a:pt x="333" y="68"/>
                      </a:cubicBezTo>
                      <a:cubicBezTo>
                        <a:pt x="334" y="57"/>
                        <a:pt x="324" y="48"/>
                        <a:pt x="313" y="48"/>
                      </a:cubicBezTo>
                      <a:cubicBezTo>
                        <a:pt x="245" y="48"/>
                        <a:pt x="245" y="48"/>
                        <a:pt x="245" y="48"/>
                      </a:cubicBezTo>
                      <a:moveTo>
                        <a:pt x="148" y="48"/>
                      </a:moveTo>
                      <a:cubicBezTo>
                        <a:pt x="136" y="48"/>
                        <a:pt x="127" y="57"/>
                        <a:pt x="127" y="68"/>
                      </a:cubicBezTo>
                      <a:cubicBezTo>
                        <a:pt x="127" y="80"/>
                        <a:pt x="136" y="89"/>
                        <a:pt x="147" y="89"/>
                      </a:cubicBezTo>
                      <a:cubicBezTo>
                        <a:pt x="216" y="89"/>
                        <a:pt x="216" y="89"/>
                        <a:pt x="216" y="89"/>
                      </a:cubicBezTo>
                      <a:cubicBezTo>
                        <a:pt x="216" y="48"/>
                        <a:pt x="216" y="48"/>
                        <a:pt x="216" y="48"/>
                      </a:cubicBezTo>
                      <a:cubicBezTo>
                        <a:pt x="148" y="48"/>
                        <a:pt x="148" y="48"/>
                        <a:pt x="148" y="48"/>
                      </a:cubicBezTo>
                      <a:moveTo>
                        <a:pt x="105" y="378"/>
                      </a:moveTo>
                      <a:cubicBezTo>
                        <a:pt x="120" y="378"/>
                        <a:pt x="133" y="366"/>
                        <a:pt x="133" y="351"/>
                      </a:cubicBezTo>
                      <a:cubicBezTo>
                        <a:pt x="133" y="335"/>
                        <a:pt x="121" y="323"/>
                        <a:pt x="106" y="323"/>
                      </a:cubicBezTo>
                      <a:cubicBezTo>
                        <a:pt x="90" y="323"/>
                        <a:pt x="78" y="335"/>
                        <a:pt x="78" y="351"/>
                      </a:cubicBezTo>
                      <a:cubicBezTo>
                        <a:pt x="77" y="366"/>
                        <a:pt x="90" y="378"/>
                        <a:pt x="105" y="378"/>
                      </a:cubicBezTo>
                      <a:moveTo>
                        <a:pt x="347" y="378"/>
                      </a:moveTo>
                      <a:cubicBezTo>
                        <a:pt x="363" y="378"/>
                        <a:pt x="375" y="366"/>
                        <a:pt x="375" y="351"/>
                      </a:cubicBezTo>
                      <a:cubicBezTo>
                        <a:pt x="375" y="335"/>
                        <a:pt x="363" y="323"/>
                        <a:pt x="348" y="323"/>
                      </a:cubicBezTo>
                      <a:cubicBezTo>
                        <a:pt x="333" y="323"/>
                        <a:pt x="320" y="335"/>
                        <a:pt x="320" y="351"/>
                      </a:cubicBezTo>
                      <a:cubicBezTo>
                        <a:pt x="320" y="366"/>
                        <a:pt x="332" y="378"/>
                        <a:pt x="347" y="378"/>
                      </a:cubicBezTo>
                      <a:moveTo>
                        <a:pt x="285" y="389"/>
                      </a:moveTo>
                      <a:cubicBezTo>
                        <a:pt x="286" y="366"/>
                        <a:pt x="286" y="366"/>
                        <a:pt x="286" y="366"/>
                      </a:cubicBezTo>
                      <a:cubicBezTo>
                        <a:pt x="167" y="366"/>
                        <a:pt x="167" y="366"/>
                        <a:pt x="167" y="366"/>
                      </a:cubicBezTo>
                      <a:cubicBezTo>
                        <a:pt x="166" y="389"/>
                        <a:pt x="166" y="389"/>
                        <a:pt x="166" y="389"/>
                      </a:cubicBezTo>
                      <a:cubicBezTo>
                        <a:pt x="285" y="389"/>
                        <a:pt x="285" y="389"/>
                        <a:pt x="285" y="389"/>
                      </a:cubicBezTo>
                      <a:moveTo>
                        <a:pt x="286" y="338"/>
                      </a:moveTo>
                      <a:cubicBezTo>
                        <a:pt x="286" y="316"/>
                        <a:pt x="286" y="316"/>
                        <a:pt x="286" y="316"/>
                      </a:cubicBezTo>
                      <a:cubicBezTo>
                        <a:pt x="167" y="316"/>
                        <a:pt x="167" y="316"/>
                        <a:pt x="167" y="316"/>
                      </a:cubicBezTo>
                      <a:cubicBezTo>
                        <a:pt x="167" y="338"/>
                        <a:pt x="167" y="338"/>
                        <a:pt x="167" y="338"/>
                      </a:cubicBezTo>
                      <a:cubicBezTo>
                        <a:pt x="286" y="338"/>
                        <a:pt x="286" y="338"/>
                        <a:pt x="286" y="33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73" name="Freeform 830"/>
                <p:cNvSpPr/>
                <p:nvPr/>
              </p:nvSpPr>
              <p:spPr bwMode="auto">
                <a:xfrm>
                  <a:off x="6729413" y="668338"/>
                  <a:ext cx="46038" cy="77788"/>
                </a:xfrm>
                <a:custGeom>
                  <a:avLst/>
                  <a:gdLst>
                    <a:gd name="T0" fmla="*/ 8 w 37"/>
                    <a:gd name="T1" fmla="*/ 62 h 62"/>
                    <a:gd name="T2" fmla="*/ 0 w 37"/>
                    <a:gd name="T3" fmla="*/ 52 h 62"/>
                    <a:gd name="T4" fmla="*/ 28 w 37"/>
                    <a:gd name="T5" fmla="*/ 0 h 62"/>
                    <a:gd name="T6" fmla="*/ 37 w 37"/>
                    <a:gd name="T7" fmla="*/ 9 h 62"/>
                    <a:gd name="T8" fmla="*/ 8 w 37"/>
                    <a:gd name="T9" fmla="*/ 62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62">
                      <a:moveTo>
                        <a:pt x="8" y="62"/>
                      </a:moveTo>
                      <a:cubicBezTo>
                        <a:pt x="0" y="52"/>
                        <a:pt x="0" y="52"/>
                        <a:pt x="0" y="52"/>
                      </a:cubicBezTo>
                      <a:cubicBezTo>
                        <a:pt x="0" y="30"/>
                        <a:pt x="11" y="11"/>
                        <a:pt x="28" y="0"/>
                      </a:cubicBezTo>
                      <a:cubicBezTo>
                        <a:pt x="37" y="9"/>
                        <a:pt x="37" y="9"/>
                        <a:pt x="37" y="9"/>
                      </a:cubicBezTo>
                      <a:cubicBezTo>
                        <a:pt x="20" y="21"/>
                        <a:pt x="8" y="40"/>
                        <a:pt x="8" y="6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74" name="Freeform 831"/>
                <p:cNvSpPr/>
                <p:nvPr/>
              </p:nvSpPr>
              <p:spPr bwMode="auto">
                <a:xfrm>
                  <a:off x="6764338" y="661988"/>
                  <a:ext cx="22225" cy="17463"/>
                </a:xfrm>
                <a:custGeom>
                  <a:avLst/>
                  <a:gdLst>
                    <a:gd name="T0" fmla="*/ 9 w 18"/>
                    <a:gd name="T1" fmla="*/ 14 h 14"/>
                    <a:gd name="T2" fmla="*/ 0 w 18"/>
                    <a:gd name="T3" fmla="*/ 5 h 14"/>
                    <a:gd name="T4" fmla="*/ 10 w 18"/>
                    <a:gd name="T5" fmla="*/ 0 h 14"/>
                    <a:gd name="T6" fmla="*/ 18 w 18"/>
                    <a:gd name="T7" fmla="*/ 9 h 14"/>
                    <a:gd name="T8" fmla="*/ 9 w 18"/>
                    <a:gd name="T9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4">
                      <a:moveTo>
                        <a:pt x="9" y="14"/>
                      </a:move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3" y="3"/>
                        <a:pt x="7" y="1"/>
                        <a:pt x="10" y="0"/>
                      </a:cubicBezTo>
                      <a:cubicBezTo>
                        <a:pt x="18" y="9"/>
                        <a:pt x="18" y="9"/>
                        <a:pt x="18" y="9"/>
                      </a:cubicBezTo>
                      <a:cubicBezTo>
                        <a:pt x="15" y="11"/>
                        <a:pt x="12" y="12"/>
                        <a:pt x="9" y="1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75" name="Freeform 832"/>
                <p:cNvSpPr/>
                <p:nvPr/>
              </p:nvSpPr>
              <p:spPr bwMode="auto">
                <a:xfrm>
                  <a:off x="6777038" y="658813"/>
                  <a:ext cx="20638" cy="14288"/>
                </a:xfrm>
                <a:custGeom>
                  <a:avLst/>
                  <a:gdLst>
                    <a:gd name="T0" fmla="*/ 8 w 17"/>
                    <a:gd name="T1" fmla="*/ 12 h 12"/>
                    <a:gd name="T2" fmla="*/ 0 w 17"/>
                    <a:gd name="T3" fmla="*/ 3 h 12"/>
                    <a:gd name="T4" fmla="*/ 9 w 17"/>
                    <a:gd name="T5" fmla="*/ 0 h 12"/>
                    <a:gd name="T6" fmla="*/ 17 w 17"/>
                    <a:gd name="T7" fmla="*/ 9 h 12"/>
                    <a:gd name="T8" fmla="*/ 8 w 17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2">
                      <a:moveTo>
                        <a:pt x="8" y="12"/>
                      </a:move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3" y="1"/>
                        <a:pt x="6" y="0"/>
                        <a:pt x="9" y="0"/>
                      </a:cubicBezTo>
                      <a:cubicBezTo>
                        <a:pt x="17" y="9"/>
                        <a:pt x="17" y="9"/>
                        <a:pt x="17" y="9"/>
                      </a:cubicBezTo>
                      <a:cubicBezTo>
                        <a:pt x="14" y="10"/>
                        <a:pt x="11" y="11"/>
                        <a:pt x="8" y="1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76" name="Freeform 833"/>
                <p:cNvSpPr/>
                <p:nvPr/>
              </p:nvSpPr>
              <p:spPr bwMode="auto">
                <a:xfrm>
                  <a:off x="6788151" y="655638"/>
                  <a:ext cx="19050" cy="14288"/>
                </a:xfrm>
                <a:custGeom>
                  <a:avLst/>
                  <a:gdLst>
                    <a:gd name="T0" fmla="*/ 8 w 16"/>
                    <a:gd name="T1" fmla="*/ 11 h 11"/>
                    <a:gd name="T2" fmla="*/ 0 w 16"/>
                    <a:gd name="T3" fmla="*/ 2 h 11"/>
                    <a:gd name="T4" fmla="*/ 8 w 16"/>
                    <a:gd name="T5" fmla="*/ 0 h 11"/>
                    <a:gd name="T6" fmla="*/ 16 w 16"/>
                    <a:gd name="T7" fmla="*/ 10 h 11"/>
                    <a:gd name="T8" fmla="*/ 8 w 16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1">
                      <a:moveTo>
                        <a:pt x="8" y="1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2" y="1"/>
                        <a:pt x="5" y="0"/>
                        <a:pt x="8" y="0"/>
                      </a:cubicBezTo>
                      <a:cubicBezTo>
                        <a:pt x="16" y="10"/>
                        <a:pt x="16" y="10"/>
                        <a:pt x="16" y="10"/>
                      </a:cubicBezTo>
                      <a:cubicBezTo>
                        <a:pt x="13" y="10"/>
                        <a:pt x="11" y="11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977" name="Freeform 834"/>
                <p:cNvSpPr/>
                <p:nvPr/>
              </p:nvSpPr>
              <p:spPr bwMode="auto">
                <a:xfrm>
                  <a:off x="6797676" y="655638"/>
                  <a:ext cx="20638" cy="12700"/>
                </a:xfrm>
                <a:custGeom>
                  <a:avLst/>
                  <a:gdLst>
                    <a:gd name="T0" fmla="*/ 8 w 16"/>
                    <a:gd name="T1" fmla="*/ 11 h 11"/>
                    <a:gd name="T2" fmla="*/ 0 w 16"/>
                    <a:gd name="T3" fmla="*/ 1 h 11"/>
                    <a:gd name="T4" fmla="*/ 7 w 16"/>
                    <a:gd name="T5" fmla="*/ 0 h 11"/>
                    <a:gd name="T6" fmla="*/ 16 w 16"/>
                    <a:gd name="T7" fmla="*/ 10 h 11"/>
                    <a:gd name="T8" fmla="*/ 8 w 16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1">
                      <a:moveTo>
                        <a:pt x="8" y="11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2" y="1"/>
                        <a:pt x="5" y="0"/>
                        <a:pt x="7" y="0"/>
                      </a:cubicBezTo>
                      <a:cubicBezTo>
                        <a:pt x="16" y="10"/>
                        <a:pt x="16" y="10"/>
                        <a:pt x="16" y="10"/>
                      </a:cubicBezTo>
                      <a:cubicBezTo>
                        <a:pt x="13" y="10"/>
                        <a:pt x="11" y="10"/>
                        <a:pt x="8" y="1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00" name="组合 899"/>
            <p:cNvGrpSpPr/>
            <p:nvPr/>
          </p:nvGrpSpPr>
          <p:grpSpPr>
            <a:xfrm>
              <a:off x="6463367" y="3406688"/>
              <a:ext cx="2471544" cy="2654681"/>
              <a:chOff x="726722" y="3559088"/>
              <a:chExt cx="2471544" cy="2654681"/>
            </a:xfrm>
          </p:grpSpPr>
          <p:sp>
            <p:nvSpPr>
              <p:cNvPr id="901" name="文本框 900"/>
              <p:cNvSpPr txBox="1"/>
              <p:nvPr/>
            </p:nvSpPr>
            <p:spPr>
              <a:xfrm>
                <a:off x="750224" y="3559088"/>
                <a:ext cx="216350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b="1" i="0" dirty="0">
                    <a:solidFill>
                      <a:schemeClr val="bg2">
                        <a:lumMod val="50000"/>
                      </a:schemeClr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满洲里陆路（公路）口岸</a:t>
                </a:r>
                <a:endParaRPr lang="zh-CN" altLang="en-US" sz="24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02" name="文本框 901"/>
              <p:cNvSpPr txBox="1"/>
              <p:nvPr/>
            </p:nvSpPr>
            <p:spPr>
              <a:xfrm>
                <a:off x="726722" y="4582553"/>
                <a:ext cx="2471544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1920" lvl="1" indent="-121920">
                  <a:buFont typeface="Arial" panose="020B0604020202020204" pitchFamily="34" charset="0"/>
                  <a:buChar char="•"/>
                </a:pPr>
                <a:r>
                  <a:rPr lang="zh-CN" altLang="en-US" sz="2000" b="1" dirty="0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开通时间：</a:t>
                </a:r>
                <a:r>
                  <a:rPr lang="en-US" altLang="zh-CN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1998</a:t>
                </a:r>
                <a:r>
                  <a:rPr lang="zh-CN" altLang="en-US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年</a:t>
                </a:r>
                <a:endParaRPr lang="en-US" altLang="zh-CN" sz="2000" b="1" i="0" dirty="0">
                  <a:solidFill>
                    <a:srgbClr val="666666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121920" lvl="1" indent="-121920">
                  <a:buFont typeface="Arial" panose="020B0604020202020204" pitchFamily="34" charset="0"/>
                  <a:buChar char="•"/>
                </a:pPr>
                <a:r>
                  <a:rPr lang="zh-CN" altLang="en-US" sz="2000" b="1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年通关能力</a:t>
                </a:r>
                <a:r>
                  <a:rPr lang="zh-CN" altLang="en-US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：</a:t>
                </a:r>
                <a:endParaRPr lang="en-US" altLang="zh-CN" sz="2000" b="0" i="0" dirty="0">
                  <a:solidFill>
                    <a:srgbClr val="666666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0" lvl="1"/>
                <a:r>
                  <a:rPr lang="zh-CN" altLang="en-US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人员</a:t>
                </a:r>
                <a:r>
                  <a:rPr lang="en-US" altLang="zh-CN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1000</a:t>
                </a:r>
                <a:r>
                  <a:rPr lang="zh-CN" altLang="en-US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万人次</a:t>
                </a:r>
                <a:endParaRPr lang="en-US" altLang="zh-CN" sz="2000" b="0" i="0" dirty="0">
                  <a:solidFill>
                    <a:srgbClr val="666666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0" lvl="1"/>
                <a:r>
                  <a:rPr lang="zh-CN" altLang="en-US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车辆</a:t>
                </a:r>
                <a:r>
                  <a:rPr lang="en-US" altLang="zh-CN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100</a:t>
                </a:r>
                <a:r>
                  <a:rPr lang="zh-CN" altLang="en-US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万辆次</a:t>
                </a:r>
                <a:endParaRPr lang="en-US" altLang="zh-CN" sz="2000" b="0" i="0" dirty="0">
                  <a:solidFill>
                    <a:srgbClr val="666666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0" lvl="1"/>
                <a:r>
                  <a:rPr lang="zh-CN" altLang="en-US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货物</a:t>
                </a:r>
                <a:r>
                  <a:rPr lang="en-US" altLang="zh-CN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1000</a:t>
                </a:r>
                <a:r>
                  <a:rPr lang="zh-CN" altLang="en-US" sz="2000" b="0" i="0" dirty="0">
                    <a:solidFill>
                      <a:srgbClr val="666666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万吨</a:t>
                </a:r>
                <a:endParaRPr lang="en-US" altLang="zh-CN" sz="20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978" name="文本框 977"/>
          <p:cNvSpPr txBox="1"/>
          <p:nvPr/>
        </p:nvSpPr>
        <p:spPr>
          <a:xfrm>
            <a:off x="8040151" y="5268711"/>
            <a:ext cx="32342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货检区出口主要是以</a:t>
            </a:r>
            <a:r>
              <a:rPr lang="zh-CN" altLang="en-US" b="1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蔬菜水果</a:t>
            </a:r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为主，</a:t>
            </a:r>
            <a:endParaRPr lang="en-US" altLang="zh-CN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进口主要是以</a:t>
            </a:r>
            <a:r>
              <a:rPr lang="zh-CN" altLang="en-US" b="1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废钢和木材</a:t>
            </a:r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为主，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/>
      <p:bldP spid="220" grpId="0" animBg="1"/>
      <p:bldP spid="833" grpId="0"/>
      <p:bldP spid="897" grpId="0"/>
      <p:bldP spid="9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五边形 30"/>
          <p:cNvSpPr/>
          <p:nvPr/>
        </p:nvSpPr>
        <p:spPr>
          <a:xfrm rot="10800000">
            <a:off x="9230481" y="463005"/>
            <a:ext cx="2553896" cy="954107"/>
          </a:xfrm>
          <a:prstGeom prst="homePlate">
            <a:avLst>
              <a:gd name="adj" fmla="val 53274"/>
            </a:avLst>
          </a:prstGeom>
          <a:solidFill>
            <a:srgbClr val="7C8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五边形 30"/>
          <p:cNvSpPr/>
          <p:nvPr/>
        </p:nvSpPr>
        <p:spPr>
          <a:xfrm>
            <a:off x="407622" y="435179"/>
            <a:ext cx="2553896" cy="954107"/>
          </a:xfrm>
          <a:prstGeom prst="homePlate">
            <a:avLst>
              <a:gd name="adj" fmla="val 53274"/>
            </a:avLst>
          </a:prstGeom>
          <a:solidFill>
            <a:srgbClr val="7C8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2643" y="457705"/>
            <a:ext cx="25608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珲春陆路（铁路）口岸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420167" y="492750"/>
            <a:ext cx="25608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珲春陆路（公里）口岸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63530" y="2582614"/>
            <a:ext cx="48769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珲春陆路（铁路）口岸是吉林省唯一对俄铁路口岸。</a:t>
            </a:r>
            <a:endParaRPr lang="en-US" altLang="zh-CN" sz="2400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是继满洲里、绥芬河之后的对俄第三条大通道。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85515" y="5103930"/>
            <a:ext cx="48769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主要进口煤炭、铁精粉、板材、木制品、面粉。</a:t>
            </a:r>
            <a:endParaRPr lang="zh-CN" altLang="en-US" dirty="0"/>
          </a:p>
        </p:txBody>
      </p:sp>
      <p:sp>
        <p:nvSpPr>
          <p:cNvPr id="50" name="文本框 49"/>
          <p:cNvSpPr txBox="1"/>
          <p:nvPr/>
        </p:nvSpPr>
        <p:spPr>
          <a:xfrm>
            <a:off x="6573472" y="1690062"/>
            <a:ext cx="4876982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开通时间：    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1988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endParaRPr lang="zh-CN" altLang="en-US" sz="2800" dirty="0"/>
          </a:p>
          <a:p>
            <a:pPr marL="121920" lvl="1" indent="-121920">
              <a:buFont typeface="Arial" panose="020B0604020202020204" pitchFamily="34" charset="0"/>
              <a:buChar char="•"/>
            </a:pPr>
            <a:endParaRPr lang="en-US" altLang="zh-CN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6529505" y="2274837"/>
            <a:ext cx="487698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年，批准为我国第一批进境粮食指定口岸。</a:t>
            </a:r>
            <a:endParaRPr lang="en-US" altLang="zh-CN" sz="2400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年，批准为进口冰鲜水产品口岸。</a:t>
            </a:r>
            <a:endParaRPr lang="en-US" altLang="zh-CN" sz="2400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年，批准为全国进境食用水生动物指定口岸。</a:t>
            </a:r>
            <a:endParaRPr lang="en-US" altLang="zh-CN" sz="24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6606004" y="5061184"/>
            <a:ext cx="48444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出口服装、水果、蔬菜、日用品、机械、建材等。</a:t>
            </a:r>
            <a:endParaRPr lang="en-US" altLang="zh-CN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进口海产品、板材、日用品等。</a:t>
            </a:r>
            <a:endParaRPr lang="zh-CN" altLang="en-US" dirty="0"/>
          </a:p>
        </p:txBody>
      </p:sp>
      <p:sp>
        <p:nvSpPr>
          <p:cNvPr id="60" name="文本框 59"/>
          <p:cNvSpPr txBox="1"/>
          <p:nvPr/>
        </p:nvSpPr>
        <p:spPr>
          <a:xfrm>
            <a:off x="785515" y="1833333"/>
            <a:ext cx="4876982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开通时间：    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1998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endParaRPr lang="zh-CN" altLang="en-US" sz="2800" dirty="0"/>
          </a:p>
          <a:p>
            <a:pPr marL="121920" lvl="1" indent="-121920">
              <a:buFont typeface="Arial" panose="020B0604020202020204" pitchFamily="34" charset="0"/>
              <a:buChar char="•"/>
            </a:pPr>
            <a:endParaRPr lang="en-US" altLang="zh-CN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1" grpId="0" animBg="1"/>
      <p:bldP spid="7" grpId="0"/>
      <p:bldP spid="8" grpId="0"/>
      <p:bldP spid="14" grpId="0"/>
      <p:bldP spid="19" grpId="0"/>
      <p:bldP spid="50" grpId="0"/>
      <p:bldP spid="55" grpId="0"/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613941" y="1840153"/>
            <a:ext cx="12474999" cy="4416484"/>
            <a:chOff x="850274" y="4702628"/>
            <a:chExt cx="12474999" cy="4416484"/>
          </a:xfrm>
        </p:grpSpPr>
        <p:sp>
          <p:nvSpPr>
            <p:cNvPr id="40" name="矩形 10"/>
            <p:cNvSpPr/>
            <p:nvPr/>
          </p:nvSpPr>
          <p:spPr>
            <a:xfrm rot="1800000">
              <a:off x="850274" y="7513404"/>
              <a:ext cx="12474999" cy="1605708"/>
            </a:xfrm>
            <a:custGeom>
              <a:avLst/>
              <a:gdLst>
                <a:gd name="connsiteX0" fmla="*/ 0 w 13677900"/>
                <a:gd name="connsiteY0" fmla="*/ 0 h 1587113"/>
                <a:gd name="connsiteX1" fmla="*/ 13677900 w 13677900"/>
                <a:gd name="connsiteY1" fmla="*/ 0 h 1587113"/>
                <a:gd name="connsiteX2" fmla="*/ 13677900 w 13677900"/>
                <a:gd name="connsiteY2" fmla="*/ 1587113 h 1587113"/>
                <a:gd name="connsiteX3" fmla="*/ 0 w 13677900"/>
                <a:gd name="connsiteY3" fmla="*/ 1587113 h 1587113"/>
                <a:gd name="connsiteX4" fmla="*/ 0 w 13677900"/>
                <a:gd name="connsiteY4" fmla="*/ 0 h 1587113"/>
                <a:gd name="connsiteX0-1" fmla="*/ 0 w 13677900"/>
                <a:gd name="connsiteY0-2" fmla="*/ 0 h 1587113"/>
                <a:gd name="connsiteX1-3" fmla="*/ 1620651 w 13677900"/>
                <a:gd name="connsiteY1-4" fmla="*/ 6988 h 1587113"/>
                <a:gd name="connsiteX2-5" fmla="*/ 13677900 w 13677900"/>
                <a:gd name="connsiteY2-6" fmla="*/ 0 h 1587113"/>
                <a:gd name="connsiteX3-7" fmla="*/ 13677900 w 13677900"/>
                <a:gd name="connsiteY3-8" fmla="*/ 1587113 h 1587113"/>
                <a:gd name="connsiteX4-9" fmla="*/ 0 w 13677900"/>
                <a:gd name="connsiteY4-10" fmla="*/ 1587113 h 1587113"/>
                <a:gd name="connsiteX5" fmla="*/ 0 w 13677900"/>
                <a:gd name="connsiteY5" fmla="*/ 0 h 1587113"/>
                <a:gd name="connsiteX0-11" fmla="*/ 0 w 13677900"/>
                <a:gd name="connsiteY0-12" fmla="*/ 0 h 1605708"/>
                <a:gd name="connsiteX1-13" fmla="*/ 1620651 w 13677900"/>
                <a:gd name="connsiteY1-14" fmla="*/ 6988 h 1605708"/>
                <a:gd name="connsiteX2-15" fmla="*/ 13677900 w 13677900"/>
                <a:gd name="connsiteY2-16" fmla="*/ 0 h 1605708"/>
                <a:gd name="connsiteX3-17" fmla="*/ 13677900 w 13677900"/>
                <a:gd name="connsiteY3-18" fmla="*/ 1587113 h 1605708"/>
                <a:gd name="connsiteX4-19" fmla="*/ 1202901 w 13677900"/>
                <a:gd name="connsiteY4-20" fmla="*/ 1605708 h 1605708"/>
                <a:gd name="connsiteX5-21" fmla="*/ 0 w 13677900"/>
                <a:gd name="connsiteY5-22" fmla="*/ 1587113 h 1605708"/>
                <a:gd name="connsiteX6" fmla="*/ 0 w 13677900"/>
                <a:gd name="connsiteY6" fmla="*/ 0 h 1605708"/>
                <a:gd name="connsiteX0-23" fmla="*/ 0 w 13677900"/>
                <a:gd name="connsiteY0-24" fmla="*/ 0 h 1605708"/>
                <a:gd name="connsiteX1-25" fmla="*/ 1620651 w 13677900"/>
                <a:gd name="connsiteY1-26" fmla="*/ 6988 h 1605708"/>
                <a:gd name="connsiteX2-27" fmla="*/ 13677900 w 13677900"/>
                <a:gd name="connsiteY2-28" fmla="*/ 0 h 1605708"/>
                <a:gd name="connsiteX3-29" fmla="*/ 13677900 w 13677900"/>
                <a:gd name="connsiteY3-30" fmla="*/ 1587113 h 1605708"/>
                <a:gd name="connsiteX4-31" fmla="*/ 1202901 w 13677900"/>
                <a:gd name="connsiteY4-32" fmla="*/ 1605708 h 1605708"/>
                <a:gd name="connsiteX5-33" fmla="*/ 0 w 13677900"/>
                <a:gd name="connsiteY5-34" fmla="*/ 0 h 1605708"/>
                <a:gd name="connsiteX0-35" fmla="*/ 0 w 12474999"/>
                <a:gd name="connsiteY0-36" fmla="*/ 1605708 h 1605708"/>
                <a:gd name="connsiteX1-37" fmla="*/ 417750 w 12474999"/>
                <a:gd name="connsiteY1-38" fmla="*/ 6988 h 1605708"/>
                <a:gd name="connsiteX2-39" fmla="*/ 12474999 w 12474999"/>
                <a:gd name="connsiteY2-40" fmla="*/ 0 h 1605708"/>
                <a:gd name="connsiteX3-41" fmla="*/ 12474999 w 12474999"/>
                <a:gd name="connsiteY3-42" fmla="*/ 1587113 h 1605708"/>
                <a:gd name="connsiteX4-43" fmla="*/ 0 w 12474999"/>
                <a:gd name="connsiteY4-44" fmla="*/ 1605708 h 16057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474999" h="1605708">
                  <a:moveTo>
                    <a:pt x="0" y="1605708"/>
                  </a:moveTo>
                  <a:lnTo>
                    <a:pt x="417750" y="6988"/>
                  </a:lnTo>
                  <a:lnTo>
                    <a:pt x="12474999" y="0"/>
                  </a:lnTo>
                  <a:lnTo>
                    <a:pt x="12474999" y="1587113"/>
                  </a:lnTo>
                  <a:lnTo>
                    <a:pt x="0" y="160570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alpha val="40000"/>
                  </a:schemeClr>
                </a:gs>
                <a:gs pos="84600">
                  <a:schemeClr val="bg1">
                    <a:lumMod val="95000"/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1269995" y="4702628"/>
              <a:ext cx="1190171" cy="11901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458162" y="215605"/>
            <a:ext cx="10471051" cy="4476088"/>
            <a:chOff x="2875861" y="3352185"/>
            <a:chExt cx="10471051" cy="4476088"/>
          </a:xfrm>
        </p:grpSpPr>
        <p:sp>
          <p:nvSpPr>
            <p:cNvPr id="31" name="矩形 7"/>
            <p:cNvSpPr/>
            <p:nvPr/>
          </p:nvSpPr>
          <p:spPr>
            <a:xfrm rot="1800000">
              <a:off x="2875861" y="5367063"/>
              <a:ext cx="10471051" cy="2461210"/>
            </a:xfrm>
            <a:custGeom>
              <a:avLst/>
              <a:gdLst>
                <a:gd name="connsiteX0" fmla="*/ 0 w 13677900"/>
                <a:gd name="connsiteY0" fmla="*/ 0 h 4499376"/>
                <a:gd name="connsiteX1" fmla="*/ 13677900 w 13677900"/>
                <a:gd name="connsiteY1" fmla="*/ 0 h 4499376"/>
                <a:gd name="connsiteX2" fmla="*/ 13677900 w 13677900"/>
                <a:gd name="connsiteY2" fmla="*/ 4499376 h 4499376"/>
                <a:gd name="connsiteX3" fmla="*/ 0 w 13677900"/>
                <a:gd name="connsiteY3" fmla="*/ 4499376 h 4499376"/>
                <a:gd name="connsiteX4" fmla="*/ 0 w 13677900"/>
                <a:gd name="connsiteY4" fmla="*/ 0 h 4499376"/>
                <a:gd name="connsiteX0-1" fmla="*/ 0 w 13677900"/>
                <a:gd name="connsiteY0-2" fmla="*/ 13500 h 4512876"/>
                <a:gd name="connsiteX1-3" fmla="*/ 1732323 w 13677900"/>
                <a:gd name="connsiteY1-4" fmla="*/ 0 h 4512876"/>
                <a:gd name="connsiteX2-5" fmla="*/ 13677900 w 13677900"/>
                <a:gd name="connsiteY2-6" fmla="*/ 13500 h 4512876"/>
                <a:gd name="connsiteX3-7" fmla="*/ 13677900 w 13677900"/>
                <a:gd name="connsiteY3-8" fmla="*/ 4512876 h 4512876"/>
                <a:gd name="connsiteX4-9" fmla="*/ 0 w 13677900"/>
                <a:gd name="connsiteY4-10" fmla="*/ 4512876 h 4512876"/>
                <a:gd name="connsiteX5" fmla="*/ 0 w 13677900"/>
                <a:gd name="connsiteY5" fmla="*/ 13500 h 4512876"/>
                <a:gd name="connsiteX0-11" fmla="*/ 0 w 13677900"/>
                <a:gd name="connsiteY0-12" fmla="*/ 13500 h 4512876"/>
                <a:gd name="connsiteX1-13" fmla="*/ 1732323 w 13677900"/>
                <a:gd name="connsiteY1-14" fmla="*/ 0 h 4512876"/>
                <a:gd name="connsiteX2-15" fmla="*/ 13677900 w 13677900"/>
                <a:gd name="connsiteY2-16" fmla="*/ 13500 h 4512876"/>
                <a:gd name="connsiteX3-17" fmla="*/ 13677900 w 13677900"/>
                <a:gd name="connsiteY3-18" fmla="*/ 4512876 h 4512876"/>
                <a:gd name="connsiteX4-19" fmla="*/ 538933 w 13677900"/>
                <a:gd name="connsiteY4-20" fmla="*/ 4493446 h 4512876"/>
                <a:gd name="connsiteX5-21" fmla="*/ 0 w 13677900"/>
                <a:gd name="connsiteY5-22" fmla="*/ 4512876 h 4512876"/>
                <a:gd name="connsiteX6" fmla="*/ 0 w 13677900"/>
                <a:gd name="connsiteY6" fmla="*/ 13500 h 4512876"/>
                <a:gd name="connsiteX0-23" fmla="*/ 0 w 13677900"/>
                <a:gd name="connsiteY0-24" fmla="*/ 13500 h 4512876"/>
                <a:gd name="connsiteX1-25" fmla="*/ 1732323 w 13677900"/>
                <a:gd name="connsiteY1-26" fmla="*/ 0 h 4512876"/>
                <a:gd name="connsiteX2-27" fmla="*/ 13677900 w 13677900"/>
                <a:gd name="connsiteY2-28" fmla="*/ 13500 h 4512876"/>
                <a:gd name="connsiteX3-29" fmla="*/ 13677900 w 13677900"/>
                <a:gd name="connsiteY3-30" fmla="*/ 4512876 h 4512876"/>
                <a:gd name="connsiteX4-31" fmla="*/ 538933 w 13677900"/>
                <a:gd name="connsiteY4-32" fmla="*/ 4493446 h 4512876"/>
                <a:gd name="connsiteX5-33" fmla="*/ 0 w 13677900"/>
                <a:gd name="connsiteY5-34" fmla="*/ 13500 h 4512876"/>
                <a:gd name="connsiteX0-35" fmla="*/ 0 w 13138967"/>
                <a:gd name="connsiteY0-36" fmla="*/ 4493446 h 4512876"/>
                <a:gd name="connsiteX1-37" fmla="*/ 1193390 w 13138967"/>
                <a:gd name="connsiteY1-38" fmla="*/ 0 h 4512876"/>
                <a:gd name="connsiteX2-39" fmla="*/ 13138967 w 13138967"/>
                <a:gd name="connsiteY2-40" fmla="*/ 13500 h 4512876"/>
                <a:gd name="connsiteX3-41" fmla="*/ 13138967 w 13138967"/>
                <a:gd name="connsiteY3-42" fmla="*/ 4512876 h 4512876"/>
                <a:gd name="connsiteX4-43" fmla="*/ 0 w 13138967"/>
                <a:gd name="connsiteY4-44" fmla="*/ 4493446 h 451287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138967" h="4512876">
                  <a:moveTo>
                    <a:pt x="0" y="4493446"/>
                  </a:moveTo>
                  <a:lnTo>
                    <a:pt x="1193390" y="0"/>
                  </a:lnTo>
                  <a:lnTo>
                    <a:pt x="13138967" y="13500"/>
                  </a:lnTo>
                  <a:lnTo>
                    <a:pt x="13138967" y="4512876"/>
                  </a:lnTo>
                  <a:lnTo>
                    <a:pt x="0" y="449344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  <a:alpha val="60000"/>
                  </a:schemeClr>
                </a:gs>
                <a:gs pos="84600">
                  <a:schemeClr val="bg1">
                    <a:lumMod val="95000"/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961986" y="3352185"/>
              <a:ext cx="2096242" cy="194552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zh-CN" altLang="en-US" dirty="0">
                <a:highlight>
                  <a:srgbClr val="00FF00"/>
                </a:highlight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6247065" y="607608"/>
            <a:ext cx="4303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i="0" dirty="0">
                <a:solidFill>
                  <a:schemeClr val="bg2">
                    <a:lumMod val="2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绥芬河陆路（铁路）口岸</a:t>
            </a:r>
            <a:endParaRPr lang="zh-CN" altLang="en-US" sz="2800" b="1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767376" y="1814567"/>
            <a:ext cx="595833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黑龙江省唯一的对俄边境铁路口岸。</a:t>
            </a:r>
            <a:endParaRPr lang="en-US" altLang="zh-CN" sz="2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进出口货运量约占全省口岸进出口货运量的</a:t>
            </a:r>
            <a:r>
              <a:rPr lang="en-US" altLang="zh-CN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80%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年设计综合运输能力为</a:t>
            </a:r>
            <a:r>
              <a:rPr lang="en-US" altLang="zh-CN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万吨。</a:t>
            </a:r>
            <a:endParaRPr lang="en-US" altLang="zh-CN" sz="2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陆海联运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，通往日本海的唯一陆路贸易口岸。</a:t>
            </a:r>
            <a:endParaRPr lang="zh-CN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73504" y="1524791"/>
            <a:ext cx="1190171" cy="11901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179851" y="1206781"/>
            <a:ext cx="63529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2">
                    <a:lumMod val="25000"/>
                  </a:schemeClr>
                </a:solidFill>
              </a:rPr>
              <a:t>开通时间：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</a:rPr>
              <a:t>1899</a:t>
            </a:r>
            <a:r>
              <a:rPr lang="zh-CN" altLang="en-US" sz="2400" dirty="0">
                <a:solidFill>
                  <a:schemeClr val="bg2">
                    <a:lumMod val="25000"/>
                  </a:schemeClr>
                </a:solidFill>
              </a:rPr>
              <a:t>年</a:t>
            </a:r>
            <a:endParaRPr lang="zh-CN" altLang="en-US" sz="240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五边形 30"/>
          <p:cNvSpPr/>
          <p:nvPr/>
        </p:nvSpPr>
        <p:spPr>
          <a:xfrm rot="10800000">
            <a:off x="7620000" y="5042189"/>
            <a:ext cx="4260550" cy="954107"/>
          </a:xfrm>
          <a:prstGeom prst="homePlate">
            <a:avLst>
              <a:gd name="adj" fmla="val 53274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014628" y="5202557"/>
            <a:ext cx="3664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全省文明高效口岸</a:t>
            </a:r>
            <a:endParaRPr lang="zh-CN" altLang="en-US" sz="3200" b="1" dirty="0"/>
          </a:p>
        </p:txBody>
      </p:sp>
      <p:sp>
        <p:nvSpPr>
          <p:cNvPr id="44" name="文本框 43"/>
          <p:cNvSpPr txBox="1"/>
          <p:nvPr/>
        </p:nvSpPr>
        <p:spPr>
          <a:xfrm>
            <a:off x="948253" y="3369670"/>
            <a:ext cx="42738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i="0" dirty="0">
                <a:solidFill>
                  <a:schemeClr val="bg2">
                    <a:lumMod val="2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绥芬河陆路（铁路）口岸</a:t>
            </a:r>
            <a:endParaRPr lang="zh-CN" altLang="en-US" sz="2800" b="1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613941" y="4048395"/>
            <a:ext cx="515343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1988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月经国家主管部门批准进行汽车临时过货运输。</a:t>
            </a:r>
            <a:endParaRPr lang="en-US" altLang="zh-CN" sz="2400" b="0" i="0" dirty="0">
              <a:solidFill>
                <a:srgbClr val="666666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1994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月经中俄两国政府确认为国际公路客货运输口岸。</a:t>
            </a:r>
            <a:endParaRPr lang="en-US" altLang="zh-CN" sz="24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2000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400" b="0" i="0" dirty="0">
                <a:solidFill>
                  <a:srgbClr val="666666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月经国务院批准作为国家开放口岸。</a:t>
            </a:r>
            <a:endParaRPr lang="zh-CN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38" grpId="0" animBg="1"/>
      <p:bldP spid="21" grpId="0"/>
      <p:bldP spid="42" grpId="0" animBg="1"/>
      <p:bldP spid="27" grpId="0"/>
      <p:bldP spid="44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0977" y="638630"/>
            <a:ext cx="4562275" cy="740229"/>
            <a:chOff x="314525" y="638630"/>
            <a:chExt cx="4562275" cy="740229"/>
          </a:xfrm>
        </p:grpSpPr>
        <p:sp>
          <p:nvSpPr>
            <p:cNvPr id="3" name="矩形 2"/>
            <p:cNvSpPr/>
            <p:nvPr/>
          </p:nvSpPr>
          <p:spPr>
            <a:xfrm>
              <a:off x="314525" y="638630"/>
              <a:ext cx="367646" cy="740229"/>
            </a:xfrm>
            <a:prstGeom prst="rect">
              <a:avLst/>
            </a:prstGeom>
            <a:solidFill>
              <a:srgbClr val="E1E4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682171" y="716356"/>
              <a:ext cx="41946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rgbClr val="7C8B71"/>
                  </a:solidFill>
                  <a:cs typeface="+mn-ea"/>
                  <a:sym typeface="+mn-lt"/>
                </a:rPr>
                <a:t>黑河口岸</a:t>
              </a:r>
              <a:endParaRPr lang="zh-CN" altLang="en-US" sz="3200" dirty="0">
                <a:solidFill>
                  <a:srgbClr val="7C8B7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04837" y="3876198"/>
            <a:ext cx="2656681" cy="2656682"/>
            <a:chOff x="397427" y="2992582"/>
            <a:chExt cx="3540297" cy="3540298"/>
          </a:xfrm>
        </p:grpSpPr>
        <p:sp>
          <p:nvSpPr>
            <p:cNvPr id="25" name="直角三角形 24"/>
            <p:cNvSpPr/>
            <p:nvPr/>
          </p:nvSpPr>
          <p:spPr>
            <a:xfrm>
              <a:off x="397428" y="3282868"/>
              <a:ext cx="3250012" cy="3250012"/>
            </a:xfrm>
            <a:prstGeom prst="rtTriangle">
              <a:avLst/>
            </a:prstGeom>
            <a:solidFill>
              <a:srgbClr val="E1E4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直角三角形 25"/>
            <p:cNvSpPr/>
            <p:nvPr/>
          </p:nvSpPr>
          <p:spPr>
            <a:xfrm>
              <a:off x="397427" y="2992582"/>
              <a:ext cx="3540297" cy="3540297"/>
            </a:xfrm>
            <a:prstGeom prst="rtTriangle">
              <a:avLst/>
            </a:prstGeom>
            <a:noFill/>
            <a:ln>
              <a:solidFill>
                <a:srgbClr val="E1E4E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 rot="16200000">
            <a:off x="9566986" y="135565"/>
            <a:ext cx="2021612" cy="2345071"/>
            <a:chOff x="9162031" y="519543"/>
            <a:chExt cx="2621676" cy="3041146"/>
          </a:xfrm>
        </p:grpSpPr>
        <p:sp>
          <p:nvSpPr>
            <p:cNvPr id="28" name="等腰三角形 27"/>
            <p:cNvSpPr/>
            <p:nvPr/>
          </p:nvSpPr>
          <p:spPr>
            <a:xfrm rot="16200000">
              <a:off x="9291933" y="886517"/>
              <a:ext cx="2676350" cy="2307198"/>
            </a:xfrm>
            <a:prstGeom prst="triangle">
              <a:avLst/>
            </a:prstGeom>
            <a:solidFill>
              <a:srgbClr val="7C8B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等腰三角形 28"/>
            <p:cNvSpPr/>
            <p:nvPr/>
          </p:nvSpPr>
          <p:spPr>
            <a:xfrm rot="16200000">
              <a:off x="8952296" y="729278"/>
              <a:ext cx="3041146" cy="2621676"/>
            </a:xfrm>
            <a:prstGeom prst="triangle">
              <a:avLst/>
            </a:prstGeom>
            <a:noFill/>
            <a:ln>
              <a:solidFill>
                <a:srgbClr val="7C8B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869703" y="1962207"/>
            <a:ext cx="2565905" cy="574534"/>
            <a:chOff x="913895" y="2048934"/>
            <a:chExt cx="2565905" cy="574534"/>
          </a:xfrm>
          <a:solidFill>
            <a:srgbClr val="7C8B71"/>
          </a:solidFill>
        </p:grpSpPr>
        <p:sp>
          <p:nvSpPr>
            <p:cNvPr id="31" name="五边形 30"/>
            <p:cNvSpPr/>
            <p:nvPr/>
          </p:nvSpPr>
          <p:spPr>
            <a:xfrm>
              <a:off x="913895" y="2048934"/>
              <a:ext cx="2565905" cy="574534"/>
            </a:xfrm>
            <a:prstGeom prst="homePlate">
              <a:avLst>
                <a:gd name="adj" fmla="val 5327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913896" y="2136146"/>
              <a:ext cx="2218772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黑河水运口岸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5240898" y="1149103"/>
            <a:ext cx="4786967" cy="1889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7C8B71"/>
                </a:solidFill>
                <a:cs typeface="+mn-ea"/>
                <a:sym typeface="+mn-lt"/>
              </a:rPr>
              <a:t>开通时间：</a:t>
            </a:r>
            <a:r>
              <a:rPr lang="en-US" altLang="zh-CN" sz="20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1858</a:t>
            </a:r>
            <a:r>
              <a:rPr lang="zh-CN" altLang="en-US" sz="20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年</a:t>
            </a:r>
            <a:endParaRPr lang="en-US" altLang="zh-CN" sz="2000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/>
              <a:t>千吨级泊位</a:t>
            </a:r>
            <a:r>
              <a:rPr lang="en-US" altLang="zh-CN" sz="2000" dirty="0"/>
              <a:t>12</a:t>
            </a:r>
            <a:r>
              <a:rPr lang="zh-CN" altLang="en-US" sz="2000" dirty="0"/>
              <a:t>个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年货物吞吐能力</a:t>
            </a:r>
            <a:r>
              <a:rPr lang="en-US" altLang="zh-CN" sz="2000" dirty="0"/>
              <a:t>120</a:t>
            </a:r>
            <a:r>
              <a:rPr lang="zh-CN" altLang="en-US" sz="2000" dirty="0"/>
              <a:t>万吨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年过客能力</a:t>
            </a:r>
            <a:r>
              <a:rPr lang="en-US" altLang="zh-CN" sz="2000" dirty="0"/>
              <a:t>100</a:t>
            </a:r>
            <a:r>
              <a:rPr lang="zh-CN" altLang="en-US" sz="2000" dirty="0"/>
              <a:t>万人次</a:t>
            </a:r>
            <a:endParaRPr lang="zh-CN" altLang="en-US" sz="2000" dirty="0">
              <a:solidFill>
                <a:srgbClr val="7C8B71"/>
              </a:solidFill>
              <a:cs typeface="+mn-ea"/>
              <a:sym typeface="+mn-lt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416541" y="3550573"/>
            <a:ext cx="2565905" cy="574534"/>
            <a:chOff x="2135917" y="3132391"/>
            <a:chExt cx="2565905" cy="574534"/>
          </a:xfrm>
          <a:solidFill>
            <a:srgbClr val="7C8B71"/>
          </a:solidFill>
        </p:grpSpPr>
        <p:sp>
          <p:nvSpPr>
            <p:cNvPr id="35" name="五边形 34"/>
            <p:cNvSpPr/>
            <p:nvPr/>
          </p:nvSpPr>
          <p:spPr>
            <a:xfrm>
              <a:off x="2135917" y="3132391"/>
              <a:ext cx="2565905" cy="574534"/>
            </a:xfrm>
            <a:prstGeom prst="homePlate">
              <a:avLst>
                <a:gd name="adj" fmla="val 5327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2135918" y="3219603"/>
              <a:ext cx="2218772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黑河步行口岸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5678837" y="3239123"/>
            <a:ext cx="4497493" cy="966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7C8B71"/>
                </a:solidFill>
                <a:cs typeface="+mn-ea"/>
                <a:sym typeface="+mn-lt"/>
              </a:rPr>
              <a:t>开通时间：</a:t>
            </a:r>
            <a:r>
              <a:rPr lang="en-US" altLang="zh-CN" sz="2000" dirty="0"/>
              <a:t>2020</a:t>
            </a:r>
            <a:r>
              <a:rPr lang="zh-CN" altLang="en-US" sz="2000" dirty="0"/>
              <a:t>年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年设计运输能力为</a:t>
            </a:r>
            <a:r>
              <a:rPr lang="en-US" altLang="zh-CN" sz="2000" dirty="0"/>
              <a:t>250</a:t>
            </a:r>
            <a:r>
              <a:rPr lang="zh-CN" altLang="en-US" sz="2000" dirty="0"/>
              <a:t>万人</a:t>
            </a:r>
            <a:endParaRPr lang="zh-CN" altLang="en-US" sz="2000" dirty="0">
              <a:solidFill>
                <a:srgbClr val="7C8B71"/>
              </a:solidFill>
              <a:cs typeface="+mn-ea"/>
              <a:sym typeface="+mn-lt"/>
            </a:endParaRPr>
          </a:p>
        </p:txBody>
      </p:sp>
      <p:sp>
        <p:nvSpPr>
          <p:cNvPr id="46" name="平行四边形 45"/>
          <p:cNvSpPr/>
          <p:nvPr/>
        </p:nvSpPr>
        <p:spPr>
          <a:xfrm>
            <a:off x="2466109" y="2536741"/>
            <a:ext cx="1659143" cy="1013832"/>
          </a:xfrm>
          <a:prstGeom prst="parallelogram">
            <a:avLst>
              <a:gd name="adj" fmla="val 111978"/>
            </a:avLst>
          </a:prstGeom>
          <a:solidFill>
            <a:srgbClr val="7C8B71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平行四边形 4"/>
          <p:cNvSpPr/>
          <p:nvPr/>
        </p:nvSpPr>
        <p:spPr>
          <a:xfrm>
            <a:off x="2978839" y="4132320"/>
            <a:ext cx="1659143" cy="1013832"/>
          </a:xfrm>
          <a:prstGeom prst="parallelogram">
            <a:avLst>
              <a:gd name="adj" fmla="val 111978"/>
            </a:avLst>
          </a:prstGeom>
          <a:solidFill>
            <a:srgbClr val="7C8B71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993368" y="5111808"/>
            <a:ext cx="2565905" cy="574534"/>
            <a:chOff x="2135917" y="3132391"/>
            <a:chExt cx="2565905" cy="574534"/>
          </a:xfrm>
          <a:solidFill>
            <a:srgbClr val="7C8B71"/>
          </a:solidFill>
        </p:grpSpPr>
        <p:sp>
          <p:nvSpPr>
            <p:cNvPr id="7" name="五边形 34"/>
            <p:cNvSpPr/>
            <p:nvPr/>
          </p:nvSpPr>
          <p:spPr>
            <a:xfrm>
              <a:off x="2135917" y="3132391"/>
              <a:ext cx="2565905" cy="574534"/>
            </a:xfrm>
            <a:prstGeom prst="homePlate">
              <a:avLst>
                <a:gd name="adj" fmla="val 5327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135918" y="3219603"/>
              <a:ext cx="2218772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黑河公路口岸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6389476" y="4684969"/>
            <a:ext cx="4497493" cy="1428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7C8B71"/>
                </a:solidFill>
                <a:cs typeface="+mn-ea"/>
                <a:sym typeface="+mn-lt"/>
              </a:rPr>
              <a:t>开通时间：</a:t>
            </a:r>
            <a:r>
              <a:rPr lang="en-US" altLang="zh-CN" sz="2000" dirty="0"/>
              <a:t>2020</a:t>
            </a:r>
            <a:r>
              <a:rPr lang="zh-CN" altLang="en-US" sz="2000" dirty="0"/>
              <a:t>年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全年过客能力</a:t>
            </a:r>
            <a:r>
              <a:rPr lang="en-US" altLang="zh-CN" sz="2000" dirty="0"/>
              <a:t>285</a:t>
            </a:r>
            <a:r>
              <a:rPr lang="zh-CN" altLang="en-US" sz="2000" dirty="0"/>
              <a:t>万人次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过货能力</a:t>
            </a:r>
            <a:r>
              <a:rPr lang="en-US" altLang="zh-CN" sz="2000" dirty="0"/>
              <a:t>620</a:t>
            </a:r>
            <a:r>
              <a:rPr lang="zh-CN" altLang="en-US" sz="2000" dirty="0"/>
              <a:t>万吨</a:t>
            </a:r>
            <a:endParaRPr lang="zh-CN" altLang="en-US" sz="2000" dirty="0">
              <a:solidFill>
                <a:srgbClr val="7C8B7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/>
      <p:bldP spid="46" grpId="0" animBg="1"/>
      <p:bldP spid="5" grpId="0" animBg="1"/>
      <p:bldP spid="9" grpId="0"/>
    </p:bldLst>
  </p:timing>
</p:sld>
</file>

<file path=ppt/tags/tag1.xml><?xml version="1.0" encoding="utf-8"?>
<p:tagLst xmlns:p="http://schemas.openxmlformats.org/presentationml/2006/main">
  <p:tag name="MH" val="20161022203851"/>
  <p:tag name="MH_LIBRARY" val="GRAPHIC"/>
  <p:tag name="MH_TYPE" val="SubTitle"/>
  <p:tag name="MH_ORDER" val="1"/>
</p:tagLst>
</file>

<file path=ppt/tags/tag2.xml><?xml version="1.0" encoding="utf-8"?>
<p:tagLst xmlns:p="http://schemas.openxmlformats.org/presentationml/2006/main">
  <p:tag name="MH" val="20161022203851"/>
  <p:tag name="MH_LIBRARY" val="GRAPHIC"/>
  <p:tag name="MH_TYPE" val="Other"/>
  <p:tag name="MH_ORDER" val="1"/>
</p:tagLst>
</file>

<file path=ppt/tags/tag3.xml><?xml version="1.0" encoding="utf-8"?>
<p:tagLst xmlns:p="http://schemas.openxmlformats.org/presentationml/2006/main">
  <p:tag name="MH" val="20161022203851"/>
  <p:tag name="MH_LIBRARY" val="GRAPHIC"/>
  <p:tag name="MH_TYPE" val="SubTitle"/>
  <p:tag name="MH_ORDER" val="2"/>
</p:tagLst>
</file>

<file path=ppt/tags/tag4.xml><?xml version="1.0" encoding="utf-8"?>
<p:tagLst xmlns:p="http://schemas.openxmlformats.org/presentationml/2006/main">
  <p:tag name="MH" val="20161022203851"/>
  <p:tag name="MH_LIBRARY" val="GRAPHIC"/>
  <p:tag name="MH_TYPE" val="Other"/>
  <p:tag name="MH_ORDER" val="2"/>
</p:tagLst>
</file>

<file path=ppt/tags/tag5.xml><?xml version="1.0" encoding="utf-8"?>
<p:tagLst xmlns:p="http://schemas.openxmlformats.org/presentationml/2006/main">
  <p:tag name="MH" val="20161022203851"/>
  <p:tag name="MH_LIBRARY" val="GRAPHIC"/>
  <p:tag name="MH_TYPE" val="SubTitle"/>
  <p:tag name="MH_ORDER" val="2"/>
</p:tagLst>
</file>

<file path=ppt/tags/tag6.xml><?xml version="1.0" encoding="utf-8"?>
<p:tagLst xmlns:p="http://schemas.openxmlformats.org/presentationml/2006/main">
  <p:tag name="MH" val="20161022203851"/>
  <p:tag name="MH_LIBRARY" val="GRAPHIC"/>
  <p:tag name="MH_TYPE" val="Other"/>
  <p:tag name="MH_ORDER" val="2"/>
</p:tagLst>
</file>

<file path=ppt/tags/tag7.xml><?xml version="1.0" encoding="utf-8"?>
<p:tagLst xmlns:p="http://schemas.openxmlformats.org/presentationml/2006/main">
  <p:tag name="MH" val="20161022203851"/>
  <p:tag name="MH_LIBRARY" val="GRAPHIC"/>
  <p:tag name="MH_TYPE" val="SubTitle"/>
  <p:tag name="MH_ORDER" val="1"/>
</p:tagLst>
</file>

<file path=ppt/tags/tag8.xml><?xml version="1.0" encoding="utf-8"?>
<p:tagLst xmlns:p="http://schemas.openxmlformats.org/presentationml/2006/main">
  <p:tag name="MH" val="20161022203851"/>
  <p:tag name="MH_LIBRARY" val="GRAPHIC"/>
  <p:tag name="MH_TYPE" val="Other"/>
  <p:tag name="MH_ORDER" val="1"/>
</p:tagLst>
</file>

<file path=ppt/tags/tag9.xml><?xml version="1.0" encoding="utf-8"?>
<p:tagLst xmlns:p="http://schemas.openxmlformats.org/presentationml/2006/main">
  <p:tag name="ISPRING_PRESENTATION_TITLE" val="PowerPoint 演示文稿"/>
  <p:tag name="commondata" val="eyJoZGlkIjoiN2ZiYWJmYmY0ZDUyYWMzMTU3YTJjNGIwMzE3NDNmN2EifQ==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k4sioyo">
      <a:majorFont>
        <a:latin typeface="字魂58号-创中黑"/>
        <a:ea typeface="字魂58号-创中黑"/>
        <a:cs typeface=""/>
      </a:majorFont>
      <a:minorFont>
        <a:latin typeface="字魂58号-创中黑"/>
        <a:ea typeface="字魂58号-创中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k4sioyo">
      <a:majorFont>
        <a:latin typeface="字魂58号-创中黑"/>
        <a:ea typeface="字魂58号-创中黑"/>
        <a:cs typeface=""/>
      </a:majorFont>
      <a:minorFont>
        <a:latin typeface="字魂58号-创中黑"/>
        <a:ea typeface="字魂58号-创中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1889</Words>
  <Application>WPS 演示</Application>
  <PresentationFormat>宽屏</PresentationFormat>
  <Paragraphs>226</Paragraphs>
  <Slides>16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Arial</vt:lpstr>
      <vt:lpstr>system-ui</vt:lpstr>
      <vt:lpstr>Segoe Print</vt:lpstr>
      <vt:lpstr>Agency FB</vt:lpstr>
      <vt:lpstr>Trebuchet MS</vt:lpstr>
      <vt:lpstr>Times New Roman</vt:lpstr>
      <vt:lpstr>等线</vt:lpstr>
      <vt:lpstr>字魂58号-创中黑</vt:lpstr>
      <vt:lpstr>黑体</vt:lpstr>
      <vt:lpstr>Arial Unicode MS</vt:lpstr>
      <vt:lpstr>Calibri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商务汇报</dc:title>
  <dc:creator>第一PPT</dc:creator>
  <cp:keywords>www.1ppt.com</cp:keywords>
  <dc:description>www.1ppt.com</dc:description>
  <cp:lastModifiedBy>脚丫</cp:lastModifiedBy>
  <cp:revision>129</cp:revision>
  <dcterms:created xsi:type="dcterms:W3CDTF">2020-05-04T07:16:00Z</dcterms:created>
  <dcterms:modified xsi:type="dcterms:W3CDTF">2024-02-06T04:30:22Z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ABAD8A609AE04E28A5C097E609394BE1_12</vt:lpwstr>
  </property>
  <property fmtid="{D5CDD505-2E9C-101B-9397-08002B2CF9AE}" pid="3" name="KSOProductBuildVer">
    <vt:lpwstr>2052-12.1.0.16120</vt:lpwstr>
  </property>
</Properties>
</file>